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34"/>
  </p:notesMasterIdLst>
  <p:handoutMasterIdLst>
    <p:handoutMasterId r:id="rId35"/>
  </p:handoutMasterIdLst>
  <p:sldIdLst>
    <p:sldId id="312" r:id="rId5"/>
    <p:sldId id="307" r:id="rId6"/>
    <p:sldId id="282" r:id="rId7"/>
    <p:sldId id="281" r:id="rId8"/>
    <p:sldId id="323" r:id="rId9"/>
    <p:sldId id="317" r:id="rId10"/>
    <p:sldId id="297" r:id="rId11"/>
    <p:sldId id="304" r:id="rId12"/>
    <p:sldId id="332" r:id="rId13"/>
    <p:sldId id="333" r:id="rId14"/>
    <p:sldId id="334" r:id="rId15"/>
    <p:sldId id="335" r:id="rId16"/>
    <p:sldId id="336" r:id="rId17"/>
    <p:sldId id="337" r:id="rId18"/>
    <p:sldId id="338" r:id="rId19"/>
    <p:sldId id="325" r:id="rId20"/>
    <p:sldId id="327" r:id="rId21"/>
    <p:sldId id="328" r:id="rId22"/>
    <p:sldId id="329" r:id="rId23"/>
    <p:sldId id="330" r:id="rId24"/>
    <p:sldId id="331" r:id="rId25"/>
    <p:sldId id="339" r:id="rId26"/>
    <p:sldId id="340" r:id="rId27"/>
    <p:sldId id="342" r:id="rId28"/>
    <p:sldId id="343" r:id="rId29"/>
    <p:sldId id="345" r:id="rId30"/>
    <p:sldId id="344" r:id="rId31"/>
    <p:sldId id="341" r:id="rId32"/>
    <p:sldId id="346" r:id="rId33"/>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88" autoAdjust="0"/>
  </p:normalViewPr>
  <p:slideViewPr>
    <p:cSldViewPr snapToGrid="0" snapToObjects="1">
      <p:cViewPr varScale="1">
        <p:scale>
          <a:sx n="78" d="100"/>
          <a:sy n="78" d="100"/>
        </p:scale>
        <p:origin x="878" y="72"/>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2024</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5CE01-B980-9E25-6DEA-B7DB0C4334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1048B5-F2A4-1083-80C8-30234BBBC568}"/>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2793FDAE-6062-D5E4-9F1E-E57B57D68163}"/>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631392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57179-7E87-4810-603E-BEA56D7CA0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C457D0-2E73-F83B-DA90-B44E3B6E0AF2}"/>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0DDC726A-1D9B-2EC6-1E16-0E2B4ACE91B6}"/>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612339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7385C-2078-5BF0-BE06-7D6282A47F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589649-40E9-9AEC-9DEA-D49C52AD654A}"/>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D015DE59-EAAF-C669-CFE3-90DA3BBC4A0C}"/>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392131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D32C8-3CF9-F3C4-3CDE-A3BE7084F7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9383A4-D184-DCC6-00B6-5F4A0865A392}"/>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65D46A5B-204C-C703-26FE-8D0E8EA16A57}"/>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512580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F5F81-B62B-D905-32AF-75D8D83328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F22C8-E928-9C9C-301C-151D66525AB1}"/>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D7840FA6-5EE7-E90D-AC43-69FE48B8794B}"/>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78788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D0CA8-F819-2790-6566-F1A1AD09E5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6BBDE9-54D4-8EE3-3E78-D70DDFEE8D28}"/>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AE24E509-FFB7-DE54-2703-5EB34B10B49F}"/>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778200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F5DF6-443F-59C7-7BBD-BD82D07E78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3A2A4D-AA35-43C8-F22F-84FC16053125}"/>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C19DCBEE-C188-DBA6-B2ED-05988558935E}"/>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575105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E5136-EBC2-0CB8-C623-57D6C7CB2E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2746C5-6312-764A-9467-127A83D729E9}"/>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564EB179-D5C0-D94A-F6FD-0E51D4BC2497}"/>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484066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A9540-14AF-DCC7-2AA6-D90FD7BC0B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A0AE7E-F872-EC2A-387C-1659BFA6C54B}"/>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F17E39A7-2773-44BA-4315-7566619824C3}"/>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880754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BDF33-4EA9-C5DC-D96B-3A4823EBDF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24620A-5F7F-907D-0016-C50DDF4E52C5}"/>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A2D27CCE-852B-3F6E-B8F6-7F03125D5BA3}"/>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25562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294931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A6BA4-C739-D1EE-6ABF-BE1500007C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D02D42-CD04-79BD-1C77-6CA83BE56EFA}"/>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ED3A685B-E046-A681-2966-8716B605FFC5}"/>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37694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15B0E-3C22-4E46-09FF-1AAEB53420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1D1F0F-A286-ED21-D1BF-8A9C24C9CFB7}"/>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0F8E2F0D-540F-A93C-D314-213320003661}"/>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890070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9199A-4A87-F1CB-3A5A-C7B84DB81E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D9F1AB-B44A-89BA-4529-EF7FD02DACFE}"/>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A9120652-F7F0-196A-2C92-861B81C0F952}"/>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826241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C8579-E4F4-2F90-045A-A004077214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01A9BB-A676-443D-CBCC-FE58DC675FC1}"/>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63CD564A-8B1D-8C77-E836-400C6166CC40}"/>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204728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4D545-83C5-9EF9-A9F7-67411972D1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DF69AB-D29A-1328-D355-3CA2F7658EB2}"/>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E132567B-5054-C595-B134-45E049096F64}"/>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708399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03379-E579-D253-B87B-72102F948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74427-7509-AFB8-F613-FDACF8A2F696}"/>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D3A9D0A9-7FD3-6A46-ECC2-8CD561C12685}"/>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510454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EE4AF-C61C-AC3B-C39B-951AFA4F7E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22F963-1C89-4434-024E-953EDE2B25A4}"/>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38B07E58-0A46-4004-732A-E0C0C8FE9D28}"/>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089369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FA396-BDAF-0043-7B50-2AF57B1FA7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5FA301-050F-2F93-23A6-E6D7D74A2BB4}"/>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B7E40745-B656-1A36-E00A-190230F891E0}"/>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539644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A2DA3-8032-D5C7-3DD6-B72073B76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088F03-5603-286F-8F2A-2EFDBC4B8D44}"/>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FFEB13DC-3C24-2D3F-D749-CD1376D52DB4}"/>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50447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019397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6865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1B044-91CE-CEFD-1068-24F7514E0C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50134-8AB2-71EC-7709-51344D054A98}"/>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F10971E-1478-FB9E-1845-FFB022B5D03C}"/>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762091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77914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31307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87736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1814E-8D90-EBAB-9D0E-4D655B48A7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98EF17-06A7-10AB-ED31-044713D220F3}"/>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0EE31D9A-26EA-5BE1-0FC6-6E81FDE73499}"/>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563910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corporatefinanceinstitute.com/resources/knowledge/accounting/fixed-and-variable-costs/"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https://corporatefinanceinstitute.com/resources/knowledge/valuation/types-of-synergi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2899789" y="367776"/>
            <a:ext cx="6392421" cy="3831221"/>
          </a:xfrm>
        </p:spPr>
        <p:txBody>
          <a:bodyPr anchor="ctr"/>
          <a:lstStyle/>
          <a:p>
            <a:pPr>
              <a:lnSpc>
                <a:spcPct val="150000"/>
              </a:lnSpc>
            </a:pPr>
            <a:r>
              <a:rPr lang="en-US" sz="4000" i="0" dirty="0">
                <a:solidFill>
                  <a:srgbClr val="2B2B2B"/>
                </a:solidFill>
                <a:effectLst/>
                <a:latin typeface="YAFdJpYuLss 0"/>
              </a:rPr>
              <a:t>BBA SEM V-ESB</a:t>
            </a:r>
            <a:br>
              <a:rPr lang="en-US" sz="4000" i="0" dirty="0">
                <a:solidFill>
                  <a:srgbClr val="2B2B2B"/>
                </a:solidFill>
                <a:effectLst/>
                <a:latin typeface="YAFdJpYuLss 0"/>
              </a:rPr>
            </a:br>
            <a:r>
              <a:rPr lang="en-US" sz="4000" i="0" dirty="0">
                <a:solidFill>
                  <a:srgbClr val="2B2B2B"/>
                </a:solidFill>
                <a:effectLst/>
                <a:latin typeface="YAFdJpYuLss 0"/>
              </a:rPr>
              <a:t>UNIT - II</a:t>
            </a:r>
            <a:endParaRPr lang="en-US" sz="4000" dirty="0">
              <a:solidFill>
                <a:srgbClr val="2B2B2B"/>
              </a:solidFill>
              <a:effectLst/>
              <a:latin typeface="YAFdJpYuLss 0"/>
            </a:endParaRPr>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E08C4-95D7-2405-5DA8-2543468C7BF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5F6F72-22EC-6268-99F4-0B5E2A35AFEB}"/>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10</a:t>
            </a:fld>
            <a:endParaRPr lang="en-US" dirty="0"/>
          </a:p>
        </p:txBody>
      </p:sp>
      <p:sp>
        <p:nvSpPr>
          <p:cNvPr id="6" name="Content Placeholder 5">
            <a:extLst>
              <a:ext uri="{FF2B5EF4-FFF2-40B4-BE49-F238E27FC236}">
                <a16:creationId xmlns:a16="http://schemas.microsoft.com/office/drawing/2014/main" id="{CB9444E1-619E-7B75-AF05-BD97254E9464}"/>
              </a:ext>
            </a:extLst>
          </p:cNvPr>
          <p:cNvSpPr>
            <a:spLocks noGrp="1"/>
          </p:cNvSpPr>
          <p:nvPr>
            <p:ph idx="1"/>
          </p:nvPr>
        </p:nvSpPr>
        <p:spPr>
          <a:xfrm>
            <a:off x="471949" y="1340136"/>
            <a:ext cx="8573728" cy="5080329"/>
          </a:xfrm>
        </p:spPr>
        <p:txBody>
          <a:bodyPr>
            <a:noAutofit/>
          </a:bodyPr>
          <a:lstStyle/>
          <a:p>
            <a:pPr>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When a firm expands its size to the lowest point of the long-run average cost (LAC), it sets up a plant which, given the state of technology, has the lowest unit cost of production when operated at its full capacity. As has been explained above that long-run average cost of a firm is influenced by the various economies and diseconomies of scale. These economies and diseconomies are determined by various technical, managerial, financial and marketing factors.</a:t>
            </a:r>
          </a:p>
          <a:p>
            <a:pPr>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The optimum size is achieved when all the internal economies of scale such as division of labour, use of specialised machinery, manage­rial advantage of large scale production etc. are being fully enjoyed by the firm and the internal diseconomies of scale have not yet started accruing to it.</a:t>
            </a:r>
          </a:p>
        </p:txBody>
      </p:sp>
      <p:sp>
        <p:nvSpPr>
          <p:cNvPr id="5" name="Title 4">
            <a:extLst>
              <a:ext uri="{FF2B5EF4-FFF2-40B4-BE49-F238E27FC236}">
                <a16:creationId xmlns:a16="http://schemas.microsoft.com/office/drawing/2014/main" id="{E834B15B-8C89-DA35-57A4-7CCD23EB8236}"/>
              </a:ext>
            </a:extLst>
          </p:cNvPr>
          <p:cNvSpPr>
            <a:spLocks noGrp="1"/>
          </p:cNvSpPr>
          <p:nvPr>
            <p:ph type="title"/>
          </p:nvPr>
        </p:nvSpPr>
        <p:spPr>
          <a:xfrm>
            <a:off x="314633" y="68672"/>
            <a:ext cx="6583680" cy="810855"/>
          </a:xfrm>
        </p:spPr>
        <p:txBody>
          <a:bodyPr/>
          <a:lstStyle/>
          <a:p>
            <a:r>
              <a:rPr lang="en-US" sz="3600" i="0" dirty="0">
                <a:solidFill>
                  <a:srgbClr val="2B2B2B"/>
                </a:solidFill>
                <a:effectLst/>
                <a:latin typeface="YAFdJpYuLss 0"/>
              </a:rPr>
              <a:t>CONCEPT OF OPTIMUM FIRM</a:t>
            </a:r>
            <a:endParaRPr lang="en-IN" dirty="0"/>
          </a:p>
        </p:txBody>
      </p:sp>
    </p:spTree>
    <p:extLst>
      <p:ext uri="{BB962C8B-B14F-4D97-AF65-F5344CB8AC3E}">
        <p14:creationId xmlns:p14="http://schemas.microsoft.com/office/powerpoint/2010/main" val="978851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19958-F072-E81F-FE26-C9844272EC5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3C9C3E-D40A-F34C-0455-C848C582275C}"/>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11</a:t>
            </a:fld>
            <a:endParaRPr lang="en-US" dirty="0"/>
          </a:p>
        </p:txBody>
      </p:sp>
      <p:sp>
        <p:nvSpPr>
          <p:cNvPr id="6" name="Content Placeholder 5">
            <a:extLst>
              <a:ext uri="{FF2B5EF4-FFF2-40B4-BE49-F238E27FC236}">
                <a16:creationId xmlns:a16="http://schemas.microsoft.com/office/drawing/2014/main" id="{33D6B4CD-7E02-78A9-4054-6FFC4E98FA92}"/>
              </a:ext>
            </a:extLst>
          </p:cNvPr>
          <p:cNvSpPr>
            <a:spLocks noGrp="1"/>
          </p:cNvSpPr>
          <p:nvPr>
            <p:ph idx="1"/>
          </p:nvPr>
        </p:nvSpPr>
        <p:spPr>
          <a:xfrm>
            <a:off x="0" y="14288"/>
            <a:ext cx="7531509" cy="6642151"/>
          </a:xfrm>
        </p:spPr>
        <p:txBody>
          <a:bodyPr>
            <a:noAutofit/>
          </a:bodyPr>
          <a:lstStyle/>
          <a:p>
            <a:pPr>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It is worth noting that in the determination of optimum size, the state of technology and methods of organising business remain unchanged. In Fig. 19.7 optimum firm is one that has set up a plant represented by short-run average cost curve SAC</a:t>
            </a:r>
            <a:r>
              <a:rPr lang="en-IN" sz="1800" kern="1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and operating at the minimum point P on it and producing output OQ.</a:t>
            </a:r>
          </a:p>
          <a:p>
            <a:pPr>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It is clear from Fig. 19.7 that in the continuous long-run average cost curve both for outputs less than OQ and more than OQ no plant is used at its point of minimum average cost. It is only the plant, the minimum point of whose short-run average cost curve coincides with the minimum point of the long-run average cost curve, which is operated at the point of minimum point of its short-run average cost curve. In Fig. 19.7 for producing output OQ, the plant of SAC</a:t>
            </a:r>
            <a:r>
              <a:rPr lang="en-IN" sz="1800" kern="1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is being utilized to produce its optimum output OQ, that is to say, it is being used at its full capacity.</a:t>
            </a:r>
          </a:p>
          <a:p>
            <a:pPr>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It should be noted that in Fig. 19.7 the plant of SAC</a:t>
            </a:r>
            <a:r>
              <a:rPr lang="en-IN" sz="1800" kern="100" baseline="-25000" dirty="0">
                <a:effectLst/>
                <a:latin typeface="Calibri" panose="020F0502020204030204" pitchFamily="34" charset="0"/>
                <a:ea typeface="Calibri" panose="020F0502020204030204" pitchFamily="34" charset="0"/>
                <a:cs typeface="Times New Roman" panose="02020603050405020304" pitchFamily="18" charset="0"/>
              </a:rPr>
              <a:t>4 </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is optimum plant, since its minimum cost of production is the lowest of the minimum costs of all other plants. If the size of the plant is increased beyond SAC</a:t>
            </a:r>
            <a:r>
              <a:rPr lang="en-IN" sz="1800" kern="1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it results in higher average cost of production.</a:t>
            </a:r>
          </a:p>
          <a:p>
            <a:pPr>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Similarly, if the size of the plant is smaller than SAC</a:t>
            </a:r>
            <a:r>
              <a:rPr lang="en-IN" sz="1800" kern="1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average cost of production is higher. Further, the least-cost output, or in other words, the optimum output of the plant SAC</a:t>
            </a:r>
            <a:r>
              <a:rPr lang="en-IN" sz="1800" kern="1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is OQ. Now, if the firm produces output OQ with the optimum plant SAC</a:t>
            </a:r>
            <a:r>
              <a:rPr lang="en-IN" sz="1800" kern="1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it is said to have achieved the optimum size.</a:t>
            </a:r>
          </a:p>
        </p:txBody>
      </p:sp>
      <p:pic>
        <p:nvPicPr>
          <p:cNvPr id="8" name="Picture 7">
            <a:extLst>
              <a:ext uri="{FF2B5EF4-FFF2-40B4-BE49-F238E27FC236}">
                <a16:creationId xmlns:a16="http://schemas.microsoft.com/office/drawing/2014/main" id="{04824B40-EBBB-DBEC-A6BA-884EF5BB30E2}"/>
              </a:ext>
            </a:extLst>
          </p:cNvPr>
          <p:cNvPicPr>
            <a:picLocks noChangeAspect="1"/>
          </p:cNvPicPr>
          <p:nvPr/>
        </p:nvPicPr>
        <p:blipFill>
          <a:blip r:embed="rId3"/>
          <a:stretch>
            <a:fillRect/>
          </a:stretch>
        </p:blipFill>
        <p:spPr>
          <a:xfrm>
            <a:off x="7727450" y="1149374"/>
            <a:ext cx="4376059" cy="3327330"/>
          </a:xfrm>
          <a:prstGeom prst="rect">
            <a:avLst/>
          </a:prstGeom>
        </p:spPr>
      </p:pic>
    </p:spTree>
    <p:extLst>
      <p:ext uri="{BB962C8B-B14F-4D97-AF65-F5344CB8AC3E}">
        <p14:creationId xmlns:p14="http://schemas.microsoft.com/office/powerpoint/2010/main" val="3303876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A9C82-1BB5-7711-DD8E-538C477D376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1BD7F1-5C5E-B09E-63F2-FAC4D586DE0C}"/>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12</a:t>
            </a:fld>
            <a:endParaRPr lang="en-US" dirty="0"/>
          </a:p>
        </p:txBody>
      </p:sp>
      <p:pic>
        <p:nvPicPr>
          <p:cNvPr id="8" name="Picture 7">
            <a:extLst>
              <a:ext uri="{FF2B5EF4-FFF2-40B4-BE49-F238E27FC236}">
                <a16:creationId xmlns:a16="http://schemas.microsoft.com/office/drawing/2014/main" id="{CFADD69B-3670-CB15-5366-229AF843A90A}"/>
              </a:ext>
            </a:extLst>
          </p:cNvPr>
          <p:cNvPicPr>
            <a:picLocks noChangeAspect="1"/>
          </p:cNvPicPr>
          <p:nvPr/>
        </p:nvPicPr>
        <p:blipFill>
          <a:blip r:embed="rId3"/>
          <a:stretch>
            <a:fillRect/>
          </a:stretch>
        </p:blipFill>
        <p:spPr>
          <a:xfrm>
            <a:off x="5802852" y="954741"/>
            <a:ext cx="6359560" cy="4922797"/>
          </a:xfrm>
          <a:prstGeom prst="rect">
            <a:avLst/>
          </a:prstGeom>
        </p:spPr>
      </p:pic>
      <p:sp>
        <p:nvSpPr>
          <p:cNvPr id="10" name="Rectangle 3">
            <a:extLst>
              <a:ext uri="{FF2B5EF4-FFF2-40B4-BE49-F238E27FC236}">
                <a16:creationId xmlns:a16="http://schemas.microsoft.com/office/drawing/2014/main" id="{C74825DD-E551-8E7F-4DA5-9486160D3DCF}"/>
              </a:ext>
            </a:extLst>
          </p:cNvPr>
          <p:cNvSpPr>
            <a:spLocks noChangeArrowheads="1"/>
          </p:cNvSpPr>
          <p:nvPr/>
        </p:nvSpPr>
        <p:spPr bwMode="auto">
          <a:xfrm rot="10800000" flipV="1">
            <a:off x="167239" y="323381"/>
            <a:ext cx="5773263"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LARC – Low Run Average Cost Curve</a:t>
            </a:r>
          </a:p>
          <a:p>
            <a:pPr marL="285750" indent="-285750">
              <a:buFont typeface="Wingdings" panose="05000000000000000000" pitchFamily="2" charset="2"/>
              <a:buChar char="Ø"/>
            </a:pPr>
            <a:endParaRPr lang="en-I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SAC/SRAC – Short Run Average Cost</a:t>
            </a:r>
          </a:p>
          <a:p>
            <a:pPr marL="285750" indent="-285750">
              <a:buFont typeface="Wingdings" panose="05000000000000000000" pitchFamily="2" charset="2"/>
              <a:buChar char="Ø"/>
            </a:pPr>
            <a:endParaRPr lang="en-US" altLang="en-US" b="1" dirty="0">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The Initial Point Of The Downward Slope, Marking The Start Of Economies Of Scale.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The Lowest Point Of The Curve, Indicating The Firm's Most Cost-efficient Level Of Production (Optimal Scale).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The Upward Slope Begins, Signaling The Start Of Diseconomies Of Scale.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 Point Further Along The Upward Slope Where Inefficiencies Significantly Impact Costs. </a:t>
            </a:r>
          </a:p>
        </p:txBody>
      </p:sp>
    </p:spTree>
    <p:extLst>
      <p:ext uri="{BB962C8B-B14F-4D97-AF65-F5344CB8AC3E}">
        <p14:creationId xmlns:p14="http://schemas.microsoft.com/office/powerpoint/2010/main" val="3050445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FF1AE-76D1-7C26-0C92-2BB6D225A34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730A08-0130-8DAE-5A1D-F61A8E00E5B0}"/>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13</a:t>
            </a:fld>
            <a:endParaRPr lang="en-US" dirty="0"/>
          </a:p>
        </p:txBody>
      </p:sp>
      <p:pic>
        <p:nvPicPr>
          <p:cNvPr id="8" name="Picture 7">
            <a:extLst>
              <a:ext uri="{FF2B5EF4-FFF2-40B4-BE49-F238E27FC236}">
                <a16:creationId xmlns:a16="http://schemas.microsoft.com/office/drawing/2014/main" id="{4F942B92-EAB1-214F-C43C-ECF78FAD2911}"/>
              </a:ext>
            </a:extLst>
          </p:cNvPr>
          <p:cNvPicPr>
            <a:picLocks noChangeAspect="1"/>
          </p:cNvPicPr>
          <p:nvPr/>
        </p:nvPicPr>
        <p:blipFill>
          <a:blip r:embed="rId3"/>
          <a:stretch>
            <a:fillRect/>
          </a:stretch>
        </p:blipFill>
        <p:spPr>
          <a:xfrm>
            <a:off x="7692363" y="1360352"/>
            <a:ext cx="4456252" cy="3449488"/>
          </a:xfrm>
          <a:prstGeom prst="rect">
            <a:avLst/>
          </a:prstGeom>
        </p:spPr>
      </p:pic>
      <p:sp>
        <p:nvSpPr>
          <p:cNvPr id="10" name="Rectangle 3">
            <a:extLst>
              <a:ext uri="{FF2B5EF4-FFF2-40B4-BE49-F238E27FC236}">
                <a16:creationId xmlns:a16="http://schemas.microsoft.com/office/drawing/2014/main" id="{90DDBE4A-4626-FEFD-25FE-88ABE29D70B3}"/>
              </a:ext>
            </a:extLst>
          </p:cNvPr>
          <p:cNvSpPr>
            <a:spLocks noChangeArrowheads="1"/>
          </p:cNvSpPr>
          <p:nvPr/>
        </p:nvSpPr>
        <p:spPr bwMode="auto">
          <a:xfrm rot="10800000" flipV="1">
            <a:off x="167239" y="478665"/>
            <a:ext cx="57732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en-US" dirty="0"/>
              <a:t>LARC Curve (Long-Run Average Cost Curve): Definition and Explanation</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BC947D6-CA1B-381E-ABCD-C799C7FB53C9}"/>
              </a:ext>
            </a:extLst>
          </p:cNvPr>
          <p:cNvSpPr txBox="1"/>
          <p:nvPr/>
        </p:nvSpPr>
        <p:spPr>
          <a:xfrm>
            <a:off x="169697" y="1250331"/>
            <a:ext cx="7469968" cy="5078313"/>
          </a:xfrm>
          <a:prstGeom prst="rect">
            <a:avLst/>
          </a:prstGeom>
          <a:noFill/>
        </p:spPr>
        <p:txBody>
          <a:bodyPr wrap="square">
            <a:spAutoFit/>
          </a:bodyPr>
          <a:lstStyle/>
          <a:p>
            <a:pPr algn="just"/>
            <a:r>
              <a:rPr lang="en-US" dirty="0"/>
              <a:t>The </a:t>
            </a:r>
            <a:r>
              <a:rPr lang="en-US" b="1" dirty="0"/>
              <a:t>LARC curve</a:t>
            </a:r>
            <a:r>
              <a:rPr lang="en-US" dirty="0"/>
              <a:t>, or </a:t>
            </a:r>
            <a:r>
              <a:rPr lang="en-US" b="1" dirty="0"/>
              <a:t>Long-Run Average Cost Curve</a:t>
            </a:r>
            <a:r>
              <a:rPr lang="en-US" dirty="0"/>
              <a:t>, represents the relationship between the average cost per unit of output and the level of production when all inputs are variable. It is derived by combining the lowest points of a series of short-run average cost (SRAC) curves, each corresponding to a different plant size or scale of operation.</a:t>
            </a:r>
          </a:p>
          <a:p>
            <a:pPr algn="just"/>
            <a:r>
              <a:rPr lang="en-US" dirty="0"/>
              <a:t>The LARC curve is </a:t>
            </a:r>
            <a:r>
              <a:rPr lang="en-US" b="1" dirty="0"/>
              <a:t>U-shaped</a:t>
            </a:r>
            <a:r>
              <a:rPr lang="en-US" dirty="0"/>
              <a:t>, reflecting economies and diseconomies of scale:</a:t>
            </a:r>
          </a:p>
          <a:p>
            <a:pPr algn="just"/>
            <a:endParaRPr lang="en-US" dirty="0"/>
          </a:p>
          <a:p>
            <a:pPr algn="just">
              <a:buFont typeface="+mj-lt"/>
              <a:buAutoNum type="arabicPeriod"/>
            </a:pPr>
            <a:r>
              <a:rPr lang="en-US" b="1" dirty="0"/>
              <a:t>Economies of Scale (Downward Slope)</a:t>
            </a:r>
            <a:r>
              <a:rPr lang="en-US" dirty="0"/>
              <a:t>: As production increases, the average cost per unit decreases due to better utilization of resources, bulk purchasing, specialization, and other factors.</a:t>
            </a:r>
          </a:p>
          <a:p>
            <a:pPr algn="just">
              <a:buFont typeface="+mj-lt"/>
              <a:buAutoNum type="arabicPeriod"/>
            </a:pPr>
            <a:endParaRPr lang="en-US" dirty="0"/>
          </a:p>
          <a:p>
            <a:pPr algn="just">
              <a:buFont typeface="+mj-lt"/>
              <a:buAutoNum type="arabicPeriod"/>
            </a:pPr>
            <a:r>
              <a:rPr lang="en-US" b="1" dirty="0"/>
              <a:t>Constant Returns to Scale (Flat Section)</a:t>
            </a:r>
            <a:r>
              <a:rPr lang="en-US" dirty="0"/>
              <a:t>: The average cost remains constant as the firm produces at its most efficient scale.</a:t>
            </a:r>
          </a:p>
          <a:p>
            <a:pPr algn="just">
              <a:buFont typeface="+mj-lt"/>
              <a:buAutoNum type="arabicPeriod"/>
            </a:pPr>
            <a:endParaRPr lang="en-US" dirty="0"/>
          </a:p>
          <a:p>
            <a:pPr algn="just">
              <a:buFont typeface="+mj-lt"/>
              <a:buAutoNum type="arabicPeriod"/>
            </a:pPr>
            <a:r>
              <a:rPr lang="en-US" b="1" dirty="0"/>
              <a:t>Diseconomies of Scale (Upward Slope)</a:t>
            </a:r>
            <a:r>
              <a:rPr lang="en-US" dirty="0"/>
              <a:t>: Beyond a certain production level, average costs increase due to inefficiencies such as </a:t>
            </a:r>
            <a:r>
              <a:rPr lang="en-US" dirty="0" err="1"/>
              <a:t>overmanagement</a:t>
            </a:r>
            <a:r>
              <a:rPr lang="en-US" dirty="0"/>
              <a:t>, resource constraints, or logistical complexities.</a:t>
            </a:r>
          </a:p>
        </p:txBody>
      </p:sp>
    </p:spTree>
    <p:extLst>
      <p:ext uri="{BB962C8B-B14F-4D97-AF65-F5344CB8AC3E}">
        <p14:creationId xmlns:p14="http://schemas.microsoft.com/office/powerpoint/2010/main" val="3063171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9CE8E-2BA4-CA4C-2D86-E87644B81AE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4A5130-EA11-13C1-7D67-1DD71822A977}"/>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14</a:t>
            </a:fld>
            <a:endParaRPr lang="en-US" dirty="0"/>
          </a:p>
        </p:txBody>
      </p:sp>
      <p:pic>
        <p:nvPicPr>
          <p:cNvPr id="8" name="Picture 7">
            <a:extLst>
              <a:ext uri="{FF2B5EF4-FFF2-40B4-BE49-F238E27FC236}">
                <a16:creationId xmlns:a16="http://schemas.microsoft.com/office/drawing/2014/main" id="{8D1395B0-641C-2E5B-2D05-598FB21BEFDE}"/>
              </a:ext>
            </a:extLst>
          </p:cNvPr>
          <p:cNvPicPr>
            <a:picLocks noChangeAspect="1"/>
          </p:cNvPicPr>
          <p:nvPr/>
        </p:nvPicPr>
        <p:blipFill>
          <a:blip r:embed="rId3"/>
          <a:stretch>
            <a:fillRect/>
          </a:stretch>
        </p:blipFill>
        <p:spPr>
          <a:xfrm>
            <a:off x="7692363" y="1360352"/>
            <a:ext cx="4456252" cy="3449488"/>
          </a:xfrm>
          <a:prstGeom prst="rect">
            <a:avLst/>
          </a:prstGeom>
        </p:spPr>
      </p:pic>
      <p:sp>
        <p:nvSpPr>
          <p:cNvPr id="10" name="Rectangle 3">
            <a:extLst>
              <a:ext uri="{FF2B5EF4-FFF2-40B4-BE49-F238E27FC236}">
                <a16:creationId xmlns:a16="http://schemas.microsoft.com/office/drawing/2014/main" id="{29697D88-24B7-4245-CEAB-729D8038BE47}"/>
              </a:ext>
            </a:extLst>
          </p:cNvPr>
          <p:cNvSpPr>
            <a:spLocks noChangeArrowheads="1"/>
          </p:cNvSpPr>
          <p:nvPr/>
        </p:nvSpPr>
        <p:spPr bwMode="auto">
          <a:xfrm rot="10800000" flipV="1">
            <a:off x="167239" y="617164"/>
            <a:ext cx="57732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en-US" dirty="0"/>
              <a:t>Key Features of the LARC Curve:</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32D40EF-C87E-0190-A4B0-E29773F37341}"/>
              </a:ext>
            </a:extLst>
          </p:cNvPr>
          <p:cNvSpPr txBox="1"/>
          <p:nvPr/>
        </p:nvSpPr>
        <p:spPr>
          <a:xfrm>
            <a:off x="169697" y="1437144"/>
            <a:ext cx="7469968" cy="3416320"/>
          </a:xfrm>
          <a:prstGeom prst="rect">
            <a:avLst/>
          </a:prstGeom>
          <a:noFill/>
        </p:spPr>
        <p:txBody>
          <a:bodyPr wrap="square">
            <a:spAutoFit/>
          </a:bodyPr>
          <a:lstStyle/>
          <a:p>
            <a:pPr marL="285750" indent="-285750" algn="just">
              <a:buFont typeface="Arial" panose="020B0604020202020204" pitchFamily="34" charset="0"/>
              <a:buChar char="•"/>
            </a:pPr>
            <a:r>
              <a:rPr lang="en-US" dirty="0"/>
              <a:t>Represents Long-Term Decisions: Shows costs when a firm can fully adjust all inputs (labor, capital, etc.).</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Derived from SRAC Curves: The LARC curve is the envelope of multiple SRAC curves, representing various production scales.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Indicates Optimal Scale: The minimum point of the LARC curve represents the firm's most efficient scale of operation (optimum firm size).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Dynamic Nature: The curve shifts with technological advancements or changes in input costs.</a:t>
            </a:r>
          </a:p>
        </p:txBody>
      </p:sp>
    </p:spTree>
    <p:extLst>
      <p:ext uri="{BB962C8B-B14F-4D97-AF65-F5344CB8AC3E}">
        <p14:creationId xmlns:p14="http://schemas.microsoft.com/office/powerpoint/2010/main" val="1564901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CDF44-5ECE-6753-86D6-020782A0429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20CE5B-0B01-71ED-5E90-093A5346D090}"/>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15</a:t>
            </a:fld>
            <a:endParaRPr lang="en-US" dirty="0"/>
          </a:p>
        </p:txBody>
      </p:sp>
      <p:pic>
        <p:nvPicPr>
          <p:cNvPr id="8" name="Picture 7">
            <a:extLst>
              <a:ext uri="{FF2B5EF4-FFF2-40B4-BE49-F238E27FC236}">
                <a16:creationId xmlns:a16="http://schemas.microsoft.com/office/drawing/2014/main" id="{27F834E2-ADEE-A917-72B1-1C736F700F89}"/>
              </a:ext>
            </a:extLst>
          </p:cNvPr>
          <p:cNvPicPr>
            <a:picLocks noChangeAspect="1"/>
          </p:cNvPicPr>
          <p:nvPr/>
        </p:nvPicPr>
        <p:blipFill>
          <a:blip r:embed="rId3"/>
          <a:stretch>
            <a:fillRect/>
          </a:stretch>
        </p:blipFill>
        <p:spPr>
          <a:xfrm>
            <a:off x="7692363" y="1360352"/>
            <a:ext cx="4456252" cy="3449488"/>
          </a:xfrm>
          <a:prstGeom prst="rect">
            <a:avLst/>
          </a:prstGeom>
        </p:spPr>
      </p:pic>
      <p:sp>
        <p:nvSpPr>
          <p:cNvPr id="10" name="Rectangle 3">
            <a:extLst>
              <a:ext uri="{FF2B5EF4-FFF2-40B4-BE49-F238E27FC236}">
                <a16:creationId xmlns:a16="http://schemas.microsoft.com/office/drawing/2014/main" id="{5DD5F8DC-27D4-D89B-A2E6-296C33D81C8B}"/>
              </a:ext>
            </a:extLst>
          </p:cNvPr>
          <p:cNvSpPr>
            <a:spLocks noChangeArrowheads="1"/>
          </p:cNvSpPr>
          <p:nvPr/>
        </p:nvSpPr>
        <p:spPr bwMode="auto">
          <a:xfrm rot="10800000" flipV="1">
            <a:off x="167239" y="617164"/>
            <a:ext cx="57732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en-US" dirty="0"/>
              <a:t>Importance of the LARC Curve:</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C87C82E-A040-B85D-702F-D7F4A92B082F}"/>
              </a:ext>
            </a:extLst>
          </p:cNvPr>
          <p:cNvSpPr txBox="1"/>
          <p:nvPr/>
        </p:nvSpPr>
        <p:spPr>
          <a:xfrm>
            <a:off x="169697" y="1437144"/>
            <a:ext cx="7469968" cy="2585323"/>
          </a:xfrm>
          <a:prstGeom prst="rect">
            <a:avLst/>
          </a:prstGeom>
          <a:noFill/>
        </p:spPr>
        <p:txBody>
          <a:bodyPr wrap="square">
            <a:spAutoFit/>
          </a:bodyPr>
          <a:lstStyle/>
          <a:p>
            <a:pPr marL="285750" indent="-285750" algn="just">
              <a:buFont typeface="Arial" panose="020B0604020202020204" pitchFamily="34" charset="0"/>
              <a:buChar char="•"/>
            </a:pPr>
            <a:r>
              <a:rPr lang="en-US" dirty="0"/>
              <a:t>Optimal Production Planning: Helps firms identify the most cost-efficient level of output.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Long-Term Decision-Making: Guides decisions on plant size, capacity expansion, and market entry.</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Cost Management: Assists in controlling costs by avoiding inefficiencies.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Strategic Analysis: Useful in assessing competition and market structure.</a:t>
            </a:r>
          </a:p>
        </p:txBody>
      </p:sp>
    </p:spTree>
    <p:extLst>
      <p:ext uri="{BB962C8B-B14F-4D97-AF65-F5344CB8AC3E}">
        <p14:creationId xmlns:p14="http://schemas.microsoft.com/office/powerpoint/2010/main" val="7609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7324B-13CF-C776-A299-98A87A0BF8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91513F-89E4-6312-AA8D-FC8D2C3FC9E0}"/>
              </a:ext>
            </a:extLst>
          </p:cNvPr>
          <p:cNvSpPr>
            <a:spLocks noGrp="1"/>
          </p:cNvSpPr>
          <p:nvPr>
            <p:ph type="ctrTitle"/>
          </p:nvPr>
        </p:nvSpPr>
        <p:spPr>
          <a:xfrm>
            <a:off x="302344" y="129217"/>
            <a:ext cx="5715000" cy="1244489"/>
          </a:xfrm>
        </p:spPr>
        <p:txBody>
          <a:bodyPr/>
          <a:lstStyle/>
          <a:p>
            <a:r>
              <a:rPr lang="en-US" dirty="0"/>
              <a:t>OPTIMUM</a:t>
            </a:r>
            <a:br>
              <a:rPr lang="en-US" dirty="0"/>
            </a:br>
            <a:r>
              <a:rPr lang="en-US" dirty="0"/>
              <a:t>FIRM</a:t>
            </a:r>
          </a:p>
        </p:txBody>
      </p:sp>
      <p:sp>
        <p:nvSpPr>
          <p:cNvPr id="3" name="Subtitle 2">
            <a:extLst>
              <a:ext uri="{FF2B5EF4-FFF2-40B4-BE49-F238E27FC236}">
                <a16:creationId xmlns:a16="http://schemas.microsoft.com/office/drawing/2014/main" id="{B18CAA03-D7D3-C683-2F98-AB6645A8D908}"/>
              </a:ext>
            </a:extLst>
          </p:cNvPr>
          <p:cNvSpPr>
            <a:spLocks noGrp="1"/>
          </p:cNvSpPr>
          <p:nvPr>
            <p:ph type="subTitle" idx="1"/>
          </p:nvPr>
        </p:nvSpPr>
        <p:spPr>
          <a:xfrm>
            <a:off x="302344" y="1788159"/>
            <a:ext cx="11525862" cy="3501595"/>
          </a:xfrm>
        </p:spPr>
        <p:txBody>
          <a:bodyPr>
            <a:normAutofit/>
          </a:bodyPr>
          <a:lstStyle/>
          <a:p>
            <a:pPr algn="just"/>
            <a:r>
              <a:rPr lang="en-US" b="0" i="0" dirty="0">
                <a:effectLst/>
                <a:latin typeface="Google Sans"/>
              </a:rPr>
              <a:t>An "optimum firm" refers to a company operating at the ideal size, where it produces at the lowest possible average cost per unit, considering its current technology, managerial capabilities, and organizational structure, essentially meaning it is producing at the most efficient scale with the least waste and maximum output for the given conditions; this point is typically identified as the lowest point on a firm's long-run average cost (LRAC) curve in economic theory. </a:t>
            </a:r>
            <a:endParaRPr lang="en-US" dirty="0"/>
          </a:p>
        </p:txBody>
      </p:sp>
      <p:sp>
        <p:nvSpPr>
          <p:cNvPr id="4" name="Subtitle 2">
            <a:extLst>
              <a:ext uri="{FF2B5EF4-FFF2-40B4-BE49-F238E27FC236}">
                <a16:creationId xmlns:a16="http://schemas.microsoft.com/office/drawing/2014/main" id="{7371ECA2-09B3-882D-464B-62230D35657D}"/>
              </a:ext>
            </a:extLst>
          </p:cNvPr>
          <p:cNvSpPr txBox="1">
            <a:spLocks/>
          </p:cNvSpPr>
          <p:nvPr/>
        </p:nvSpPr>
        <p:spPr>
          <a:xfrm>
            <a:off x="302344" y="4390104"/>
            <a:ext cx="11525862" cy="2467896"/>
          </a:xfrm>
          <a:prstGeom prst="rect">
            <a:avLst/>
          </a:prstGeom>
        </p:spPr>
        <p:txBody>
          <a:bodyPr vert="horz" lIns="91440" tIns="0" rIns="91440" bIns="0" rtlCol="0" anchor="t" anchorCtr="0">
            <a:normAutofit/>
          </a:bodyPr>
          <a:lstStyle>
            <a:lvl1pPr marL="0" indent="0" algn="l" defTabSz="914400" rtl="0" eaLnBrk="1" latinLnBrk="0" hangingPunct="1">
              <a:lnSpc>
                <a:spcPct val="100000"/>
              </a:lnSpc>
              <a:spcBef>
                <a:spcPts val="576"/>
              </a:spcBef>
              <a:buFont typeface="Arial" panose="020B0604020202020204" pitchFamily="34" charset="0"/>
              <a:buNone/>
              <a:defRPr sz="2400" kern="1200">
                <a:solidFill>
                  <a:schemeClr val="accent6"/>
                </a:solidFill>
                <a:latin typeface="+mn-lt"/>
                <a:ea typeface="+mn-ea"/>
                <a:cs typeface="+mn-cs"/>
              </a:defRPr>
            </a:lvl1pPr>
            <a:lvl2pPr marL="457200" indent="0" algn="ctr" defTabSz="914400" rtl="0" eaLnBrk="1" latinLnBrk="0" hangingPunct="1">
              <a:lnSpc>
                <a:spcPct val="100000"/>
              </a:lnSpc>
              <a:spcBef>
                <a:spcPts val="360"/>
              </a:spcBef>
              <a:buFont typeface="Arial" panose="020B0604020202020204" pitchFamily="34" charset="0"/>
              <a:buNone/>
              <a:defRPr sz="2000" kern="1200">
                <a:solidFill>
                  <a:schemeClr val="accent6"/>
                </a:solidFill>
                <a:latin typeface="+mn-lt"/>
                <a:ea typeface="+mn-ea"/>
                <a:cs typeface="+mn-cs"/>
              </a:defRPr>
            </a:lvl2pPr>
            <a:lvl3pPr marL="914400" indent="0" algn="ctr" defTabSz="914400" rtl="0" eaLnBrk="1" latinLnBrk="0" hangingPunct="1">
              <a:lnSpc>
                <a:spcPct val="100000"/>
              </a:lnSpc>
              <a:spcBef>
                <a:spcPts val="360"/>
              </a:spcBef>
              <a:buFont typeface="Arial" panose="020B0604020202020204" pitchFamily="34" charset="0"/>
              <a:buNone/>
              <a:defRPr sz="1800" kern="1200">
                <a:solidFill>
                  <a:schemeClr val="accent6"/>
                </a:solidFill>
                <a:latin typeface="+mn-lt"/>
                <a:ea typeface="+mn-ea"/>
                <a:cs typeface="+mn-cs"/>
              </a:defRPr>
            </a:lvl3pPr>
            <a:lvl4pPr marL="1371600" indent="0" algn="ctr" defTabSz="914400" rtl="0" eaLnBrk="1" latinLnBrk="0" hangingPunct="1">
              <a:lnSpc>
                <a:spcPct val="100000"/>
              </a:lnSpc>
              <a:spcBef>
                <a:spcPts val="360"/>
              </a:spcBef>
              <a:buFont typeface="Arial" panose="020B0604020202020204" pitchFamily="34" charset="0"/>
              <a:buNone/>
              <a:defRPr sz="1600" kern="1200">
                <a:solidFill>
                  <a:schemeClr val="accent6"/>
                </a:solidFill>
                <a:latin typeface="+mn-lt"/>
                <a:ea typeface="+mn-ea"/>
                <a:cs typeface="+mn-cs"/>
              </a:defRPr>
            </a:lvl4pPr>
            <a:lvl5pPr marL="1828800" indent="0" algn="ctr" defTabSz="914400" rtl="0" eaLnBrk="1" latinLnBrk="0" hangingPunct="1">
              <a:lnSpc>
                <a:spcPct val="100000"/>
              </a:lnSpc>
              <a:spcBef>
                <a:spcPts val="360"/>
              </a:spcBef>
              <a:buFont typeface="Arial" panose="020B0604020202020204" pitchFamily="34" charset="0"/>
              <a:buNone/>
              <a:defRPr sz="1600" kern="1200">
                <a:solidFill>
                  <a:schemeClr val="accent6"/>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dirty="0">
                <a:latin typeface="Google Sans"/>
              </a:rPr>
              <a:t>It is important to explain the concept of optimum firm. The optimum firm refers to the best or ideal size of the firm. More specifically optimum or best firm is considered as one that has set up a plant with lowest possible cost and is also operating it at its lowest average cost point.</a:t>
            </a:r>
            <a:endParaRPr lang="en-US" dirty="0"/>
          </a:p>
        </p:txBody>
      </p:sp>
    </p:spTree>
    <p:extLst>
      <p:ext uri="{BB962C8B-B14F-4D97-AF65-F5344CB8AC3E}">
        <p14:creationId xmlns:p14="http://schemas.microsoft.com/office/powerpoint/2010/main" val="1612638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02556-9580-029B-6AB2-98C600FFA1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736CFE-3884-C462-761E-01ED72C7130D}"/>
              </a:ext>
            </a:extLst>
          </p:cNvPr>
          <p:cNvSpPr>
            <a:spLocks noGrp="1"/>
          </p:cNvSpPr>
          <p:nvPr>
            <p:ph type="ctrTitle"/>
          </p:nvPr>
        </p:nvSpPr>
        <p:spPr>
          <a:xfrm>
            <a:off x="302344" y="129217"/>
            <a:ext cx="5715000" cy="1244489"/>
          </a:xfrm>
        </p:spPr>
        <p:txBody>
          <a:bodyPr/>
          <a:lstStyle/>
          <a:p>
            <a:r>
              <a:rPr lang="en-US" dirty="0"/>
              <a:t>OPTIMUM</a:t>
            </a:r>
            <a:br>
              <a:rPr lang="en-US" dirty="0"/>
            </a:br>
            <a:r>
              <a:rPr lang="en-US" dirty="0"/>
              <a:t>FIRM</a:t>
            </a:r>
          </a:p>
        </p:txBody>
      </p:sp>
      <p:sp>
        <p:nvSpPr>
          <p:cNvPr id="3" name="Subtitle 2">
            <a:extLst>
              <a:ext uri="{FF2B5EF4-FFF2-40B4-BE49-F238E27FC236}">
                <a16:creationId xmlns:a16="http://schemas.microsoft.com/office/drawing/2014/main" id="{E74D432C-9BC6-7D17-6268-5E123844B7F0}"/>
              </a:ext>
            </a:extLst>
          </p:cNvPr>
          <p:cNvSpPr>
            <a:spLocks noGrp="1"/>
          </p:cNvSpPr>
          <p:nvPr>
            <p:ph type="subTitle" idx="1"/>
          </p:nvPr>
        </p:nvSpPr>
        <p:spPr>
          <a:xfrm>
            <a:off x="381000" y="1373706"/>
            <a:ext cx="11388211" cy="4553647"/>
          </a:xfrm>
        </p:spPr>
        <p:txBody>
          <a:bodyPr>
            <a:normAutofit fontScale="70000" lnSpcReduction="20000"/>
          </a:bodyPr>
          <a:lstStyle/>
          <a:p>
            <a:pPr algn="just"/>
            <a:r>
              <a:rPr lang="en-US" sz="3800" b="0" i="0" dirty="0">
                <a:solidFill>
                  <a:srgbClr val="001D35"/>
                </a:solidFill>
                <a:effectLst/>
                <a:latin typeface="Google Sans"/>
              </a:rPr>
              <a:t>Key points about an optimum firm</a:t>
            </a:r>
          </a:p>
          <a:p>
            <a:pPr algn="just"/>
            <a:r>
              <a:rPr lang="en-US" b="1" dirty="0"/>
              <a:t>1. Lowest average cost:</a:t>
            </a:r>
          </a:p>
          <a:p>
            <a:pPr algn="just"/>
            <a:r>
              <a:rPr lang="en-US" dirty="0"/>
              <a:t>The defining characteristic of an optimum firm is that it produces at the point where its average cost per unit is the lowest, maximizing efficiency and minimizing waste. </a:t>
            </a:r>
          </a:p>
          <a:p>
            <a:pPr algn="just"/>
            <a:r>
              <a:rPr lang="en-US" b="1" dirty="0"/>
              <a:t>2. Long-run perspective:</a:t>
            </a:r>
          </a:p>
          <a:p>
            <a:pPr algn="just"/>
            <a:r>
              <a:rPr lang="en-US" dirty="0"/>
              <a:t>The concept of an optimum firm is considered in the long run, where a company can adjust its plant size and production capacity to achieve the most efficient scale. </a:t>
            </a:r>
          </a:p>
          <a:p>
            <a:pPr algn="just"/>
            <a:r>
              <a:rPr lang="en-US" b="1" dirty="0"/>
              <a:t>3. LRAC curve analysis:</a:t>
            </a:r>
          </a:p>
          <a:p>
            <a:pPr algn="just"/>
            <a:r>
              <a:rPr lang="en-US" dirty="0"/>
              <a:t>To determine the optimum firm size, economists analyze the firm's long-run average cost curve, which shows the average cost of production at different output levels. The point where the curve is at its lowest represents the optimum firm size. </a:t>
            </a:r>
          </a:p>
          <a:p>
            <a:pPr algn="just"/>
            <a:r>
              <a:rPr lang="en-US" b="1" dirty="0"/>
              <a:t>4. Economies of scale:</a:t>
            </a:r>
          </a:p>
          <a:p>
            <a:pPr algn="just"/>
            <a:r>
              <a:rPr lang="en-US" dirty="0"/>
              <a:t>When a firm increases its production scale and experiences decreasing average costs, it is benefiting from economies of scale, which can contribute to reaching the optimum size. </a:t>
            </a:r>
          </a:p>
          <a:p>
            <a:pPr algn="just"/>
            <a:r>
              <a:rPr lang="en-US" b="1" dirty="0"/>
              <a:t>5. Diseconomies of scale:</a:t>
            </a:r>
          </a:p>
          <a:p>
            <a:pPr algn="just"/>
            <a:r>
              <a:rPr lang="en-US" dirty="0"/>
              <a:t>Conversely, if a firm grows too large, it may encounter diseconomies of scale, where average costs start to rise due to factors like increased management complexity or coordination issues, indicating that the firm has surpassed its optimum size.</a:t>
            </a:r>
          </a:p>
        </p:txBody>
      </p:sp>
    </p:spTree>
    <p:extLst>
      <p:ext uri="{BB962C8B-B14F-4D97-AF65-F5344CB8AC3E}">
        <p14:creationId xmlns:p14="http://schemas.microsoft.com/office/powerpoint/2010/main" val="3397900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E980B-30E1-E856-EA70-91665E813A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A2B309-E179-7DCA-99DC-4A81CAC009D8}"/>
              </a:ext>
            </a:extLst>
          </p:cNvPr>
          <p:cNvSpPr>
            <a:spLocks noGrp="1"/>
          </p:cNvSpPr>
          <p:nvPr>
            <p:ph type="ctrTitle"/>
          </p:nvPr>
        </p:nvSpPr>
        <p:spPr>
          <a:xfrm>
            <a:off x="302344" y="129217"/>
            <a:ext cx="5715000" cy="1244489"/>
          </a:xfrm>
        </p:spPr>
        <p:txBody>
          <a:bodyPr/>
          <a:lstStyle/>
          <a:p>
            <a:r>
              <a:rPr lang="en-US" dirty="0"/>
              <a:t>OPTIMUM</a:t>
            </a:r>
            <a:br>
              <a:rPr lang="en-US" dirty="0"/>
            </a:br>
            <a:r>
              <a:rPr lang="en-US" dirty="0"/>
              <a:t>FIRM</a:t>
            </a:r>
          </a:p>
        </p:txBody>
      </p:sp>
      <p:sp>
        <p:nvSpPr>
          <p:cNvPr id="5" name="Subtitle 4">
            <a:extLst>
              <a:ext uri="{FF2B5EF4-FFF2-40B4-BE49-F238E27FC236}">
                <a16:creationId xmlns:a16="http://schemas.microsoft.com/office/drawing/2014/main" id="{302690D7-0FAC-DBE7-4D60-FBA75DFDA781}"/>
              </a:ext>
            </a:extLst>
          </p:cNvPr>
          <p:cNvSpPr>
            <a:spLocks noGrp="1"/>
          </p:cNvSpPr>
          <p:nvPr>
            <p:ph type="subTitle" idx="1"/>
          </p:nvPr>
        </p:nvSpPr>
        <p:spPr>
          <a:xfrm>
            <a:off x="302344" y="1470809"/>
            <a:ext cx="11348882" cy="4349888"/>
          </a:xfrm>
        </p:spPr>
        <p:txBody>
          <a:bodyPr>
            <a:normAutofit fontScale="55000" lnSpcReduction="20000"/>
          </a:bodyPr>
          <a:lstStyle/>
          <a:p>
            <a:r>
              <a:rPr lang="en-US" sz="3800" b="0" i="0" dirty="0">
                <a:solidFill>
                  <a:srgbClr val="001D35"/>
                </a:solidFill>
                <a:effectLst/>
                <a:latin typeface="Google Sans"/>
              </a:rPr>
              <a:t>Factors affecting optimum firm size:</a:t>
            </a:r>
          </a:p>
          <a:p>
            <a:endParaRPr lang="en-US" dirty="0">
              <a:solidFill>
                <a:srgbClr val="001D35"/>
              </a:solidFill>
              <a:latin typeface="Google Sans"/>
            </a:endParaRPr>
          </a:p>
          <a:p>
            <a:pPr marL="457200" indent="-457200">
              <a:buFont typeface="Arial" panose="020B0604020202020204" pitchFamily="34" charset="0"/>
              <a:buChar char="•"/>
            </a:pPr>
            <a:r>
              <a:rPr lang="en-US" sz="2900" dirty="0"/>
              <a:t>Technology:</a:t>
            </a:r>
          </a:p>
          <a:p>
            <a:r>
              <a:rPr lang="en-US" sz="2900" dirty="0"/>
              <a:t>Technological advancements can significantly impact the optimal firm size, allowing for larger production runs with lower average costs. </a:t>
            </a:r>
          </a:p>
          <a:p>
            <a:endParaRPr lang="en-US" sz="2900" dirty="0"/>
          </a:p>
          <a:p>
            <a:pPr marL="457200" indent="-457200">
              <a:buFont typeface="Arial" panose="020B0604020202020204" pitchFamily="34" charset="0"/>
              <a:buChar char="•"/>
            </a:pPr>
            <a:r>
              <a:rPr lang="en-US" sz="2900" dirty="0"/>
              <a:t>Industry characteristics:</a:t>
            </a:r>
          </a:p>
          <a:p>
            <a:r>
              <a:rPr lang="en-US" sz="2900" dirty="0"/>
              <a:t>Different industries have different optimal firm sizes based on factors like capital requirements, market size, and competition. </a:t>
            </a:r>
          </a:p>
          <a:p>
            <a:endParaRPr lang="en-US" sz="2900" dirty="0"/>
          </a:p>
          <a:p>
            <a:pPr marL="457200" indent="-457200">
              <a:buFont typeface="Arial" panose="020B0604020202020204" pitchFamily="34" charset="0"/>
              <a:buChar char="•"/>
            </a:pPr>
            <a:r>
              <a:rPr lang="en-US" sz="2900" dirty="0"/>
              <a:t>Management capabilities:</a:t>
            </a:r>
          </a:p>
          <a:p>
            <a:r>
              <a:rPr lang="en-US" sz="2900" dirty="0"/>
              <a:t>A firm's ability to effectively manage a larger workforce and operations will influence its optimum size. </a:t>
            </a:r>
          </a:p>
          <a:p>
            <a:endParaRPr lang="en-US" sz="2900" dirty="0"/>
          </a:p>
          <a:p>
            <a:r>
              <a:rPr lang="en-US" sz="2900" dirty="0"/>
              <a:t>Example:</a:t>
            </a:r>
          </a:p>
          <a:p>
            <a:r>
              <a:rPr lang="en-US" sz="2900" dirty="0"/>
              <a:t>Imagine a car manufacturing company that can produce 100 cars at a certain average cost, but by increasing production to 1000 cars, it can utilize economies of scale to significantly lower its average cost per car. This higher production level would represent the "optimum firm size" for this company, assuming no other factors limit its growth. </a:t>
            </a:r>
            <a:endParaRPr lang="en-IN" sz="2900" dirty="0"/>
          </a:p>
        </p:txBody>
      </p:sp>
    </p:spTree>
    <p:extLst>
      <p:ext uri="{BB962C8B-B14F-4D97-AF65-F5344CB8AC3E}">
        <p14:creationId xmlns:p14="http://schemas.microsoft.com/office/powerpoint/2010/main" val="3258435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D7258-1FDE-B005-974F-55E3C5234D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0DE6D9-5C17-8224-F5B4-61AC2A031014}"/>
              </a:ext>
            </a:extLst>
          </p:cNvPr>
          <p:cNvSpPr>
            <a:spLocks noGrp="1"/>
          </p:cNvSpPr>
          <p:nvPr>
            <p:ph type="ctrTitle"/>
          </p:nvPr>
        </p:nvSpPr>
        <p:spPr>
          <a:xfrm>
            <a:off x="302344" y="129218"/>
            <a:ext cx="5715000" cy="804848"/>
          </a:xfrm>
        </p:spPr>
        <p:txBody>
          <a:bodyPr/>
          <a:lstStyle/>
          <a:p>
            <a:r>
              <a:rPr lang="en-US" dirty="0"/>
              <a:t>The ECONOMIC SIZE</a:t>
            </a:r>
          </a:p>
        </p:txBody>
      </p:sp>
      <p:sp>
        <p:nvSpPr>
          <p:cNvPr id="4" name="Subtitle 3">
            <a:extLst>
              <a:ext uri="{FF2B5EF4-FFF2-40B4-BE49-F238E27FC236}">
                <a16:creationId xmlns:a16="http://schemas.microsoft.com/office/drawing/2014/main" id="{124BEC28-534F-7BDF-3E22-785136FCED8B}"/>
              </a:ext>
            </a:extLst>
          </p:cNvPr>
          <p:cNvSpPr>
            <a:spLocks noGrp="1"/>
          </p:cNvSpPr>
          <p:nvPr>
            <p:ph type="subTitle" idx="1"/>
          </p:nvPr>
        </p:nvSpPr>
        <p:spPr>
          <a:xfrm>
            <a:off x="380999" y="1286715"/>
            <a:ext cx="7268497" cy="4091529"/>
          </a:xfrm>
        </p:spPr>
        <p:txBody>
          <a:bodyPr>
            <a:normAutofit fontScale="92500"/>
          </a:bodyPr>
          <a:lstStyle/>
          <a:p>
            <a:pPr algn="just"/>
            <a:r>
              <a:rPr lang="en-US" b="1" dirty="0"/>
              <a:t>What are Economies of Scale?</a:t>
            </a:r>
          </a:p>
          <a:p>
            <a:pPr algn="just"/>
            <a:r>
              <a:rPr lang="en-US" dirty="0"/>
              <a:t>Economies of scale refer to the cost advantage experienced by a firm when it increases its level of output. The advantage arises due to the inverse relationship between per-unit fixed cost and the quantity produced. The greater the quantity of output produced, the lower the </a:t>
            </a:r>
            <a:r>
              <a:rPr lang="en-US" dirty="0">
                <a:hlinkClick r:id="rId3"/>
              </a:rPr>
              <a:t>per-unit fixed cost</a:t>
            </a:r>
            <a:r>
              <a:rPr lang="en-US" dirty="0"/>
              <a:t>.</a:t>
            </a:r>
          </a:p>
          <a:p>
            <a:pPr algn="just"/>
            <a:endParaRPr lang="en-US" dirty="0"/>
          </a:p>
          <a:p>
            <a:pPr algn="just"/>
            <a:r>
              <a:rPr lang="en-US" dirty="0"/>
              <a:t>Economies of scale also result in a fall in average </a:t>
            </a:r>
            <a:r>
              <a:rPr lang="en-US" dirty="0">
                <a:hlinkClick r:id="rId3"/>
              </a:rPr>
              <a:t>variable costs</a:t>
            </a:r>
            <a:r>
              <a:rPr lang="en-US" dirty="0"/>
              <a:t> (average non-fixed costs) with an increase in output. This is brought about by operational efficiencies and </a:t>
            </a:r>
            <a:r>
              <a:rPr lang="en-US" dirty="0">
                <a:hlinkClick r:id="rId4"/>
              </a:rPr>
              <a:t>synergies</a:t>
            </a:r>
            <a:r>
              <a:rPr lang="en-US" dirty="0"/>
              <a:t> as a result of an increase in the scale of production.</a:t>
            </a:r>
          </a:p>
          <a:p>
            <a:pPr algn="just"/>
            <a:endParaRPr lang="en-US" dirty="0"/>
          </a:p>
          <a:p>
            <a:pPr algn="just"/>
            <a:endParaRPr lang="en-IN" dirty="0"/>
          </a:p>
        </p:txBody>
      </p:sp>
    </p:spTree>
    <p:extLst>
      <p:ext uri="{BB962C8B-B14F-4D97-AF65-F5344CB8AC3E}">
        <p14:creationId xmlns:p14="http://schemas.microsoft.com/office/powerpoint/2010/main" val="4045850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DA75-0988-2AC2-87F8-8DEC83A7B9CA}"/>
              </a:ext>
            </a:extLst>
          </p:cNvPr>
          <p:cNvSpPr>
            <a:spLocks noGrp="1"/>
          </p:cNvSpPr>
          <p:nvPr>
            <p:ph type="title"/>
          </p:nvPr>
        </p:nvSpPr>
        <p:spPr>
          <a:xfrm>
            <a:off x="5702441" y="1061623"/>
            <a:ext cx="5723586" cy="4739104"/>
          </a:xfrm>
        </p:spPr>
        <p:txBody>
          <a:bodyPr/>
          <a:lstStyle/>
          <a:p>
            <a:pPr algn="just"/>
            <a:r>
              <a:rPr lang="en-US" sz="2000" b="0" i="0" cap="none" dirty="0">
                <a:solidFill>
                  <a:srgbClr val="2B2B2B"/>
                </a:solidFill>
                <a:effectLst/>
                <a:latin typeface="Times New Roman" panose="02020603050405020304" pitchFamily="18" charset="0"/>
                <a:cs typeface="Times New Roman" panose="02020603050405020304" pitchFamily="18" charset="0"/>
              </a:rPr>
              <a:t>The size of a business unit can vary significantly depending on the organization and industry. Business units can range from small, specialized teams within a larger corporation to substantial divisions with hundreds or even thousands of employees. Factors influencing size include the scope of operations, market reach, revenue contribution, and strategic importance within the overall structure of the parent company</a:t>
            </a:r>
            <a:endParaRPr lang="en-US" sz="2000" b="0" cap="none" dirty="0">
              <a:latin typeface="Times New Roman" panose="02020603050405020304" pitchFamily="18" charset="0"/>
              <a:cs typeface="Times New Roman" panose="02020603050405020304" pitchFamily="18" charset="0"/>
            </a:endParaRPr>
          </a:p>
        </p:txBody>
      </p:sp>
      <p:pic>
        <p:nvPicPr>
          <p:cNvPr id="7" name="Picture Placeholder 6" descr="A person standing in front of a whiteboard">
            <a:extLst>
              <a:ext uri="{FF2B5EF4-FFF2-40B4-BE49-F238E27FC236}">
                <a16:creationId xmlns:a16="http://schemas.microsoft.com/office/drawing/2014/main" id="{DD186EAB-37C7-E7E6-AE8D-F077D02804F9}"/>
              </a:ext>
            </a:extLst>
          </p:cNvPr>
          <p:cNvPicPr>
            <a:picLocks noGrp="1" noChangeAspect="1"/>
          </p:cNvPicPr>
          <p:nvPr>
            <p:ph type="pic" sz="quarter" idx="11"/>
          </p:nvPr>
        </p:nvPicPr>
        <p:blipFill>
          <a:blip r:embed="rId3">
            <a:duotone>
              <a:prstClr val="black"/>
              <a:schemeClr val="accent1">
                <a:tint val="45000"/>
                <a:satMod val="400000"/>
              </a:schemeClr>
            </a:duotone>
          </a:blip>
          <a:srcRect l="27208" r="27208"/>
          <a:stretch/>
        </p:blipFill>
        <p:spPr>
          <a:xfrm>
            <a:off x="443345" y="0"/>
            <a:ext cx="4344695" cy="6359525"/>
          </a:xfrm>
        </p:spPr>
      </p:pic>
    </p:spTree>
    <p:extLst>
      <p:ext uri="{BB962C8B-B14F-4D97-AF65-F5344CB8AC3E}">
        <p14:creationId xmlns:p14="http://schemas.microsoft.com/office/powerpoint/2010/main" val="2906491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21A04-BC65-5596-F988-749D066E72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9305FE-6217-2D7C-E218-A139A4EEA54C}"/>
              </a:ext>
            </a:extLst>
          </p:cNvPr>
          <p:cNvSpPr>
            <a:spLocks noGrp="1"/>
          </p:cNvSpPr>
          <p:nvPr>
            <p:ph type="ctrTitle"/>
          </p:nvPr>
        </p:nvSpPr>
        <p:spPr>
          <a:xfrm>
            <a:off x="302344" y="129218"/>
            <a:ext cx="5715000" cy="804848"/>
          </a:xfrm>
        </p:spPr>
        <p:txBody>
          <a:bodyPr/>
          <a:lstStyle/>
          <a:p>
            <a:r>
              <a:rPr lang="en-US" dirty="0"/>
              <a:t>The ECONOMIC SIZE</a:t>
            </a:r>
          </a:p>
        </p:txBody>
      </p:sp>
      <p:sp>
        <p:nvSpPr>
          <p:cNvPr id="5" name="Subtitle 4">
            <a:extLst>
              <a:ext uri="{FF2B5EF4-FFF2-40B4-BE49-F238E27FC236}">
                <a16:creationId xmlns:a16="http://schemas.microsoft.com/office/drawing/2014/main" id="{4AD41B2A-D469-D0DD-9CF6-2F4297138D99}"/>
              </a:ext>
            </a:extLst>
          </p:cNvPr>
          <p:cNvSpPr>
            <a:spLocks noGrp="1"/>
          </p:cNvSpPr>
          <p:nvPr>
            <p:ph type="subTitle" idx="1"/>
          </p:nvPr>
        </p:nvSpPr>
        <p:spPr/>
        <p:txBody>
          <a:bodyPr/>
          <a:lstStyle/>
          <a:p>
            <a:endParaRPr lang="en-IN"/>
          </a:p>
        </p:txBody>
      </p:sp>
      <p:pic>
        <p:nvPicPr>
          <p:cNvPr id="6" name="Picture 2">
            <a:extLst>
              <a:ext uri="{FF2B5EF4-FFF2-40B4-BE49-F238E27FC236}">
                <a16:creationId xmlns:a16="http://schemas.microsoft.com/office/drawing/2014/main" id="{0A27A1D4-F228-8536-D03C-8A35954F7343}"/>
              </a:ext>
            </a:extLst>
          </p:cNvPr>
          <p:cNvPicPr>
            <a:picLocks noChangeAspect="1" noChangeArrowheads="1"/>
          </p:cNvPicPr>
          <p:nvPr/>
        </p:nvPicPr>
        <p:blipFill>
          <a:blip r:embed="rId3"/>
          <a:srcRect/>
          <a:stretch>
            <a:fillRect/>
          </a:stretch>
        </p:blipFill>
        <p:spPr bwMode="auto">
          <a:xfrm>
            <a:off x="469492" y="1140553"/>
            <a:ext cx="5780174" cy="4907695"/>
          </a:xfrm>
          <a:prstGeom prst="rect">
            <a:avLst/>
          </a:prstGeom>
          <a:noFill/>
          <a:ln w="9525">
            <a:noFill/>
            <a:miter lim="800000"/>
            <a:headEnd/>
            <a:tailEnd/>
          </a:ln>
          <a:effectLst/>
        </p:spPr>
      </p:pic>
    </p:spTree>
    <p:extLst>
      <p:ext uri="{BB962C8B-B14F-4D97-AF65-F5344CB8AC3E}">
        <p14:creationId xmlns:p14="http://schemas.microsoft.com/office/powerpoint/2010/main" val="3499419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F470D-B6D1-6AF0-1A53-96C41E2F5B92}"/>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C3E309CB-CDDD-F15E-1630-FDA3D0321540}"/>
              </a:ext>
            </a:extLst>
          </p:cNvPr>
          <p:cNvSpPr>
            <a:spLocks noGrp="1"/>
          </p:cNvSpPr>
          <p:nvPr>
            <p:ph type="subTitle" idx="1"/>
          </p:nvPr>
        </p:nvSpPr>
        <p:spPr>
          <a:xfrm>
            <a:off x="381000" y="2083129"/>
            <a:ext cx="7175680" cy="2901826"/>
          </a:xfrm>
        </p:spPr>
        <p:txBody>
          <a:bodyPr>
            <a:normAutofit/>
          </a:bodyPr>
          <a:lstStyle/>
          <a:p>
            <a:r>
              <a:rPr lang="en-US" dirty="0"/>
              <a:t>It reduces the per-unit fixed cost. As a result of increased production, the fixed cost gets spread over more output than before.</a:t>
            </a:r>
          </a:p>
          <a:p>
            <a:endParaRPr lang="en-US" dirty="0"/>
          </a:p>
          <a:p>
            <a:r>
              <a:rPr lang="en-US" dirty="0"/>
              <a:t>It reduces per-unit variable costs. This occurs as the expanded scale of production increases the efficiency of the production process.</a:t>
            </a:r>
          </a:p>
          <a:p>
            <a:endParaRPr lang="en-IN" dirty="0"/>
          </a:p>
        </p:txBody>
      </p:sp>
      <p:sp>
        <p:nvSpPr>
          <p:cNvPr id="7" name="Title 1">
            <a:extLst>
              <a:ext uri="{FF2B5EF4-FFF2-40B4-BE49-F238E27FC236}">
                <a16:creationId xmlns:a16="http://schemas.microsoft.com/office/drawing/2014/main" id="{5385B65D-93A1-76EB-9428-AD9AE2061643}"/>
              </a:ext>
            </a:extLst>
          </p:cNvPr>
          <p:cNvSpPr txBox="1">
            <a:spLocks/>
          </p:cNvSpPr>
          <p:nvPr/>
        </p:nvSpPr>
        <p:spPr>
          <a:xfrm>
            <a:off x="300032" y="0"/>
            <a:ext cx="7632584" cy="1362057"/>
          </a:xfrm>
          <a:prstGeom prst="rect">
            <a:avLst/>
          </a:prstGeom>
        </p:spPr>
        <p:txBody>
          <a:bodyPr vert="horz" lIns="91440" tIns="0" rIns="91440" bIns="0" rtlCol="0" anchor="b" anchorCtr="0">
            <a:normAutofit fontScale="92500"/>
          </a:bodyPr>
          <a:lstStyle>
            <a:lvl1pPr algn="l" defTabSz="914400" rtl="0" eaLnBrk="1" latinLnBrk="0" hangingPunct="1">
              <a:lnSpc>
                <a:spcPct val="100000"/>
              </a:lnSpc>
              <a:spcBef>
                <a:spcPct val="0"/>
              </a:spcBef>
              <a:buNone/>
              <a:defRPr sz="3600" b="1" kern="1200" cap="all" baseline="0">
                <a:solidFill>
                  <a:schemeClr val="accent6"/>
                </a:solidFill>
                <a:latin typeface="+mj-lt"/>
                <a:ea typeface="+mj-ea"/>
                <a:cs typeface="+mj-cs"/>
              </a:defRPr>
            </a:lvl1pPr>
          </a:lstStyle>
          <a:p>
            <a:r>
              <a:rPr lang="en-US" dirty="0"/>
              <a:t>Effects of Economies of Scale on Production Costs</a:t>
            </a:r>
          </a:p>
        </p:txBody>
      </p:sp>
      <p:pic>
        <p:nvPicPr>
          <p:cNvPr id="2050" name="Picture 2"/>
          <p:cNvPicPr>
            <a:picLocks noChangeAspect="1" noChangeArrowheads="1"/>
          </p:cNvPicPr>
          <p:nvPr/>
        </p:nvPicPr>
        <p:blipFill>
          <a:blip r:embed="rId3"/>
          <a:stretch>
            <a:fillRect/>
          </a:stretch>
        </p:blipFill>
        <p:spPr bwMode="auto">
          <a:xfrm>
            <a:off x="7481250" y="1667059"/>
            <a:ext cx="4710750" cy="3600574"/>
          </a:xfrm>
          <a:prstGeom prst="rect">
            <a:avLst/>
          </a:prstGeom>
          <a:noFill/>
          <a:ln w="9525">
            <a:noFill/>
            <a:miter lim="800000"/>
            <a:headEnd/>
            <a:tailEnd/>
          </a:ln>
          <a:effectLst/>
        </p:spPr>
      </p:pic>
    </p:spTree>
    <p:extLst>
      <p:ext uri="{BB962C8B-B14F-4D97-AF65-F5344CB8AC3E}">
        <p14:creationId xmlns:p14="http://schemas.microsoft.com/office/powerpoint/2010/main" val="3158533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FFDE2-0FBA-B6A8-3B73-2A187BE5DDF1}"/>
            </a:ext>
          </a:extLst>
        </p:cNvPr>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2ED36190-2757-307D-31DF-C709ABD1F702}"/>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22</a:t>
            </a:fld>
            <a:endParaRPr lang="en-US" dirty="0"/>
          </a:p>
        </p:txBody>
      </p:sp>
      <p:sp>
        <p:nvSpPr>
          <p:cNvPr id="5" name="TextBox 4">
            <a:extLst>
              <a:ext uri="{FF2B5EF4-FFF2-40B4-BE49-F238E27FC236}">
                <a16:creationId xmlns:a16="http://schemas.microsoft.com/office/drawing/2014/main" id="{853290F6-C1B0-BB53-C3BD-376BA7B7FA1F}"/>
              </a:ext>
            </a:extLst>
          </p:cNvPr>
          <p:cNvSpPr txBox="1"/>
          <p:nvPr/>
        </p:nvSpPr>
        <p:spPr>
          <a:xfrm>
            <a:off x="2585884" y="457199"/>
            <a:ext cx="6272980" cy="646331"/>
          </a:xfrm>
          <a:prstGeom prst="rect">
            <a:avLst/>
          </a:prstGeom>
          <a:noFill/>
        </p:spPr>
        <p:txBody>
          <a:bodyPr wrap="square" rtlCol="0">
            <a:spAutoFit/>
          </a:bodyPr>
          <a:lstStyle/>
          <a:p>
            <a:r>
              <a:rPr lang="en-IN" sz="3600" b="1" dirty="0">
                <a:solidFill>
                  <a:schemeClr val="accent6"/>
                </a:solidFill>
                <a:latin typeface="Times New Roman" panose="02020603050405020304" pitchFamily="18" charset="0"/>
                <a:cs typeface="Times New Roman" panose="02020603050405020304" pitchFamily="18" charset="0"/>
              </a:rPr>
              <a:t>REPRESENTATIVE FIRM</a:t>
            </a:r>
          </a:p>
        </p:txBody>
      </p:sp>
      <p:sp>
        <p:nvSpPr>
          <p:cNvPr id="8" name="TextBox 7">
            <a:extLst>
              <a:ext uri="{FF2B5EF4-FFF2-40B4-BE49-F238E27FC236}">
                <a16:creationId xmlns:a16="http://schemas.microsoft.com/office/drawing/2014/main" id="{BA434CB4-E1B6-A9CE-936D-A7556FC756F7}"/>
              </a:ext>
            </a:extLst>
          </p:cNvPr>
          <p:cNvSpPr txBox="1"/>
          <p:nvPr/>
        </p:nvSpPr>
        <p:spPr>
          <a:xfrm>
            <a:off x="3158613" y="1243384"/>
            <a:ext cx="8767916" cy="4801314"/>
          </a:xfrm>
          <a:prstGeom prst="rect">
            <a:avLst/>
          </a:prstGeom>
          <a:noFill/>
        </p:spPr>
        <p:txBody>
          <a:bodyPr wrap="square">
            <a:spAutoFit/>
          </a:bodyPr>
          <a:lstStyle/>
          <a:p>
            <a:pPr algn="just"/>
            <a:r>
              <a:rPr lang="en-US" b="0" i="0" dirty="0">
                <a:solidFill>
                  <a:srgbClr val="595959"/>
                </a:solidFill>
                <a:effectLst/>
                <a:latin typeface="Source Serif Pro" panose="02040603050405020204" pitchFamily="18" charset="0"/>
              </a:rPr>
              <a:t>A representative firm is a hypothetical business used in economic models to represent the behavior and performance of an average firm in a particular industry or market.</a:t>
            </a:r>
          </a:p>
          <a:p>
            <a:pPr algn="just"/>
            <a:endParaRPr lang="en-US" dirty="0">
              <a:solidFill>
                <a:srgbClr val="595959"/>
              </a:solidFill>
              <a:latin typeface="Source Serif Pro" panose="02040603050405020204" pitchFamily="18" charset="0"/>
            </a:endParaRPr>
          </a:p>
          <a:p>
            <a:pPr algn="just"/>
            <a:r>
              <a:rPr lang="en-US" b="0" i="0" dirty="0">
                <a:solidFill>
                  <a:srgbClr val="3D3D3D"/>
                </a:solidFill>
                <a:effectLst/>
                <a:latin typeface="Source Serif Pro" panose="02040603050405020204" pitchFamily="18" charset="0"/>
              </a:rPr>
              <a:t>A representative firm is a theoretical construct in economic analysis that represents the typical or average firm in a particular industry or market. It is used to simplify the complexities of real-world markets by assuming that the behavior and characteristics of this hypothetical firm reflect those of all firms in the industry</a:t>
            </a:r>
            <a:endParaRPr lang="en-US" b="0" i="0" dirty="0">
              <a:solidFill>
                <a:srgbClr val="595959"/>
              </a:solidFill>
              <a:effectLst/>
              <a:latin typeface="Source Serif Pro" panose="02040603050405020204" pitchFamily="18" charset="0"/>
            </a:endParaRPr>
          </a:p>
          <a:p>
            <a:pPr algn="just"/>
            <a:endParaRPr lang="en-US" dirty="0">
              <a:solidFill>
                <a:srgbClr val="595959"/>
              </a:solidFill>
              <a:latin typeface="Source Serif Pro" panose="02040603050405020204" pitchFamily="18" charset="0"/>
            </a:endParaRPr>
          </a:p>
          <a:p>
            <a:pPr algn="just"/>
            <a:r>
              <a:rPr lang="en-US" b="0" i="0" dirty="0">
                <a:solidFill>
                  <a:srgbClr val="3D3D3D"/>
                </a:solidFill>
                <a:effectLst/>
                <a:latin typeface="Source Serif Pro" panose="02040603050405020204" pitchFamily="18" charset="0"/>
              </a:rPr>
              <a:t>This approach allows economists to analyze industry trends, predict market outcomes, and assess the effects of economic policies without considering the specific details of individual firms.</a:t>
            </a:r>
            <a:endParaRPr lang="en-US" b="0" i="0" dirty="0">
              <a:solidFill>
                <a:srgbClr val="595959"/>
              </a:solidFill>
              <a:effectLst/>
              <a:latin typeface="Source Serif Pro" panose="02040603050405020204" pitchFamily="18" charset="0"/>
            </a:endParaRPr>
          </a:p>
          <a:p>
            <a:pPr algn="just"/>
            <a:endParaRPr lang="en-US" dirty="0">
              <a:solidFill>
                <a:srgbClr val="595959"/>
              </a:solidFill>
              <a:latin typeface="Source Serif Pro" panose="02040603050405020204" pitchFamily="18" charset="0"/>
            </a:endParaRPr>
          </a:p>
          <a:p>
            <a:pPr algn="just"/>
            <a:r>
              <a:rPr lang="en-US" b="0" i="0" dirty="0">
                <a:solidFill>
                  <a:srgbClr val="3D3D3D"/>
                </a:solidFill>
                <a:effectLst/>
                <a:latin typeface="Source Serif Pro" panose="02040603050405020204" pitchFamily="18" charset="0"/>
              </a:rPr>
              <a:t>For example, when analyzing the impact of a new tax policy on the automotive industry, economists might use a representative firm to model how the average car manufacturer would be affected, rather than examining each company individually.</a:t>
            </a:r>
            <a:endParaRPr lang="en-IN" dirty="0"/>
          </a:p>
        </p:txBody>
      </p:sp>
    </p:spTree>
    <p:extLst>
      <p:ext uri="{BB962C8B-B14F-4D97-AF65-F5344CB8AC3E}">
        <p14:creationId xmlns:p14="http://schemas.microsoft.com/office/powerpoint/2010/main" val="3594316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BC7DB-CD45-41E8-0830-332B84449E7F}"/>
            </a:ext>
          </a:extLst>
        </p:cNvPr>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462D45C5-0CD9-735C-A8DB-CA1B39625E1F}"/>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23</a:t>
            </a:fld>
            <a:endParaRPr lang="en-US" dirty="0"/>
          </a:p>
        </p:txBody>
      </p:sp>
      <p:sp>
        <p:nvSpPr>
          <p:cNvPr id="5" name="TextBox 4">
            <a:extLst>
              <a:ext uri="{FF2B5EF4-FFF2-40B4-BE49-F238E27FC236}">
                <a16:creationId xmlns:a16="http://schemas.microsoft.com/office/drawing/2014/main" id="{159E2C2F-94C4-9A75-F94E-DDBDB7C8345A}"/>
              </a:ext>
            </a:extLst>
          </p:cNvPr>
          <p:cNvSpPr txBox="1"/>
          <p:nvPr/>
        </p:nvSpPr>
        <p:spPr>
          <a:xfrm>
            <a:off x="2585884" y="457199"/>
            <a:ext cx="6272980" cy="646331"/>
          </a:xfrm>
          <a:prstGeom prst="rect">
            <a:avLst/>
          </a:prstGeom>
          <a:noFill/>
        </p:spPr>
        <p:txBody>
          <a:bodyPr wrap="square" rtlCol="0">
            <a:spAutoFit/>
          </a:bodyPr>
          <a:lstStyle/>
          <a:p>
            <a:r>
              <a:rPr lang="en-IN" sz="3600" b="1" dirty="0">
                <a:solidFill>
                  <a:schemeClr val="accent6"/>
                </a:solidFill>
                <a:latin typeface="Times New Roman" panose="02020603050405020304" pitchFamily="18" charset="0"/>
                <a:cs typeface="Times New Roman" panose="02020603050405020304" pitchFamily="18" charset="0"/>
              </a:rPr>
              <a:t>REPRESENTATIVE FIRM</a:t>
            </a:r>
          </a:p>
        </p:txBody>
      </p:sp>
      <p:sp>
        <p:nvSpPr>
          <p:cNvPr id="8" name="TextBox 7">
            <a:extLst>
              <a:ext uri="{FF2B5EF4-FFF2-40B4-BE49-F238E27FC236}">
                <a16:creationId xmlns:a16="http://schemas.microsoft.com/office/drawing/2014/main" id="{B05CD62F-FFA2-FEE0-F217-2D55586D1BCC}"/>
              </a:ext>
            </a:extLst>
          </p:cNvPr>
          <p:cNvSpPr txBox="1"/>
          <p:nvPr/>
        </p:nvSpPr>
        <p:spPr>
          <a:xfrm>
            <a:off x="2814484" y="1243384"/>
            <a:ext cx="8767916" cy="3477875"/>
          </a:xfrm>
          <a:prstGeom prst="rect">
            <a:avLst/>
          </a:prstGeom>
          <a:noFill/>
        </p:spPr>
        <p:txBody>
          <a:bodyPr wrap="square">
            <a:spAutoFit/>
          </a:bodyPr>
          <a:lstStyle/>
          <a:p>
            <a:pPr algn="l">
              <a:spcAft>
                <a:spcPts val="750"/>
              </a:spcAft>
            </a:pPr>
            <a:r>
              <a:rPr lang="en-US" b="0" i="0" dirty="0">
                <a:solidFill>
                  <a:srgbClr val="3D3D3D"/>
                </a:solidFill>
                <a:effectLst/>
                <a:latin typeface="Source Serif Pro" panose="02040603050405020204" pitchFamily="18" charset="0"/>
              </a:rPr>
              <a:t>THUS, </a:t>
            </a:r>
          </a:p>
          <a:p>
            <a:pPr algn="l">
              <a:spcAft>
                <a:spcPts val="750"/>
              </a:spcAft>
            </a:pPr>
            <a:endParaRPr lang="en-US" b="0" i="0" dirty="0">
              <a:solidFill>
                <a:srgbClr val="3D3D3D"/>
              </a:solidFill>
              <a:effectLst/>
              <a:latin typeface="Source Serif Pro" panose="02040603050405020204" pitchFamily="18" charset="0"/>
            </a:endParaRPr>
          </a:p>
          <a:p>
            <a:pPr algn="l">
              <a:spcAft>
                <a:spcPts val="750"/>
              </a:spcAft>
              <a:buFont typeface="Arial" panose="020B0604020202020204" pitchFamily="34" charset="0"/>
              <a:buChar char="•"/>
            </a:pPr>
            <a:r>
              <a:rPr lang="en-US" b="0" i="0" dirty="0">
                <a:solidFill>
                  <a:srgbClr val="3D3D3D"/>
                </a:solidFill>
                <a:effectLst/>
                <a:latin typeface="Source Serif Pro" panose="02040603050405020204" pitchFamily="18" charset="0"/>
              </a:rPr>
              <a:t>A representative firm is a conceptual tool used in economics to simplify the analysis of industry behavior and market outcomes.</a:t>
            </a:r>
          </a:p>
          <a:p>
            <a:pPr algn="l">
              <a:spcAft>
                <a:spcPts val="750"/>
              </a:spcAft>
              <a:buFont typeface="Arial" panose="020B0604020202020204" pitchFamily="34" charset="0"/>
              <a:buChar char="•"/>
            </a:pPr>
            <a:endParaRPr lang="en-US" b="0" i="0" dirty="0">
              <a:solidFill>
                <a:srgbClr val="3D3D3D"/>
              </a:solidFill>
              <a:effectLst/>
              <a:latin typeface="Source Serif Pro" panose="02040603050405020204" pitchFamily="18" charset="0"/>
            </a:endParaRPr>
          </a:p>
          <a:p>
            <a:pPr algn="l">
              <a:spcAft>
                <a:spcPts val="750"/>
              </a:spcAft>
              <a:buFont typeface="Arial" panose="020B0604020202020204" pitchFamily="34" charset="0"/>
              <a:buChar char="•"/>
            </a:pPr>
            <a:r>
              <a:rPr lang="en-US" b="0" i="0" dirty="0">
                <a:solidFill>
                  <a:srgbClr val="3D3D3D"/>
                </a:solidFill>
                <a:effectLst/>
                <a:latin typeface="Source Serif Pro" panose="02040603050405020204" pitchFamily="18" charset="0"/>
              </a:rPr>
              <a:t>It assumes that the firm’s actions and performance are indicative of the average firm within the industry.</a:t>
            </a:r>
          </a:p>
          <a:p>
            <a:pPr algn="l">
              <a:spcAft>
                <a:spcPts val="750"/>
              </a:spcAft>
              <a:buFont typeface="Arial" panose="020B0604020202020204" pitchFamily="34" charset="0"/>
              <a:buChar char="•"/>
            </a:pPr>
            <a:endParaRPr lang="en-US" b="0" i="0" dirty="0">
              <a:solidFill>
                <a:srgbClr val="3D3D3D"/>
              </a:solidFill>
              <a:effectLst/>
              <a:latin typeface="Source Serif Pro" panose="02040603050405020204" pitchFamily="18" charset="0"/>
            </a:endParaRPr>
          </a:p>
          <a:p>
            <a:pPr algn="l">
              <a:spcAft>
                <a:spcPts val="750"/>
              </a:spcAft>
              <a:buFont typeface="Arial" panose="020B0604020202020204" pitchFamily="34" charset="0"/>
              <a:buChar char="•"/>
            </a:pPr>
            <a:r>
              <a:rPr lang="en-US" b="0" i="0" dirty="0">
                <a:solidFill>
                  <a:srgbClr val="3D3D3D"/>
                </a:solidFill>
                <a:effectLst/>
                <a:latin typeface="Source Serif Pro" panose="02040603050405020204" pitchFamily="18" charset="0"/>
              </a:rPr>
              <a:t>This concept helps economists study market dynamics, efficiency, and the impact of policy changes on a typical firm.</a:t>
            </a:r>
          </a:p>
        </p:txBody>
      </p:sp>
    </p:spTree>
    <p:extLst>
      <p:ext uri="{BB962C8B-B14F-4D97-AF65-F5344CB8AC3E}">
        <p14:creationId xmlns:p14="http://schemas.microsoft.com/office/powerpoint/2010/main" val="1054872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EF29E-8C1C-D9AA-7688-3DF6251B0A75}"/>
            </a:ext>
          </a:extLst>
        </p:cNvPr>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27242CFD-BC7F-00FA-CDC0-A48D264FC737}"/>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24</a:t>
            </a:fld>
            <a:endParaRPr lang="en-US" dirty="0"/>
          </a:p>
        </p:txBody>
      </p:sp>
      <p:sp>
        <p:nvSpPr>
          <p:cNvPr id="5" name="TextBox 4">
            <a:extLst>
              <a:ext uri="{FF2B5EF4-FFF2-40B4-BE49-F238E27FC236}">
                <a16:creationId xmlns:a16="http://schemas.microsoft.com/office/drawing/2014/main" id="{C53516BD-FC95-E2AA-E11E-6EC0E0AE5889}"/>
              </a:ext>
            </a:extLst>
          </p:cNvPr>
          <p:cNvSpPr txBox="1"/>
          <p:nvPr/>
        </p:nvSpPr>
        <p:spPr>
          <a:xfrm>
            <a:off x="2585884" y="457199"/>
            <a:ext cx="9851922" cy="426527"/>
          </a:xfrm>
          <a:prstGeom prst="rect">
            <a:avLst/>
          </a:prstGeom>
          <a:noFill/>
        </p:spPr>
        <p:txBody>
          <a:bodyPr wrap="square" rtlCol="0">
            <a:spAutoFit/>
          </a:bodyPr>
          <a:lstStyle/>
          <a:p>
            <a:pPr algn="l">
              <a:lnSpc>
                <a:spcPts val="2625"/>
              </a:lnSpc>
              <a:spcAft>
                <a:spcPts val="1125"/>
              </a:spcAft>
            </a:pPr>
            <a:r>
              <a:rPr lang="en-US" sz="2800" b="1" i="0" dirty="0">
                <a:solidFill>
                  <a:schemeClr val="accent6"/>
                </a:solidFill>
                <a:effectLst/>
                <a:latin typeface="Times New Roman" panose="02020603050405020304" pitchFamily="18" charset="0"/>
                <a:cs typeface="Times New Roman" panose="02020603050405020304" pitchFamily="18" charset="0"/>
              </a:rPr>
              <a:t>PURPOSE OF USING A REPRESENTATIVE FIRM</a:t>
            </a:r>
          </a:p>
        </p:txBody>
      </p:sp>
      <p:sp>
        <p:nvSpPr>
          <p:cNvPr id="8" name="TextBox 7">
            <a:extLst>
              <a:ext uri="{FF2B5EF4-FFF2-40B4-BE49-F238E27FC236}">
                <a16:creationId xmlns:a16="http://schemas.microsoft.com/office/drawing/2014/main" id="{6390891E-AF80-50B2-33E8-F040C09308E0}"/>
              </a:ext>
            </a:extLst>
          </p:cNvPr>
          <p:cNvSpPr txBox="1"/>
          <p:nvPr/>
        </p:nvSpPr>
        <p:spPr>
          <a:xfrm>
            <a:off x="2814483" y="1036906"/>
            <a:ext cx="9092381" cy="5345053"/>
          </a:xfrm>
          <a:prstGeom prst="rect">
            <a:avLst/>
          </a:prstGeom>
          <a:noFill/>
        </p:spPr>
        <p:txBody>
          <a:bodyPr wrap="square">
            <a:spAutoFit/>
          </a:bodyPr>
          <a:lstStyle/>
          <a:p>
            <a:pPr algn="just">
              <a:spcAft>
                <a:spcPts val="750"/>
              </a:spcAft>
            </a:pPr>
            <a:r>
              <a:rPr lang="en-US" b="0" i="0" dirty="0">
                <a:solidFill>
                  <a:srgbClr val="3D3D3D"/>
                </a:solidFill>
                <a:effectLst/>
                <a:latin typeface="Source Serif Pro" panose="02040603050405020204" pitchFamily="18" charset="0"/>
              </a:rPr>
              <a:t>The primary purpose of using a representative firm in economic analysis is to create a simplified and manageable model that captures the essential features of an industry.</a:t>
            </a:r>
          </a:p>
          <a:p>
            <a:pPr algn="just">
              <a:spcAft>
                <a:spcPts val="750"/>
              </a:spcAft>
            </a:pPr>
            <a:r>
              <a:rPr lang="en-US" b="0" i="0" dirty="0">
                <a:solidFill>
                  <a:srgbClr val="3D3D3D"/>
                </a:solidFill>
                <a:effectLst/>
                <a:latin typeface="Source Serif Pro" panose="02040603050405020204" pitchFamily="18" charset="0"/>
              </a:rPr>
              <a:t>This approach offers several advantages:</a:t>
            </a:r>
            <a:endParaRPr lang="en-US" dirty="0">
              <a:solidFill>
                <a:srgbClr val="3D3D3D"/>
              </a:solidFill>
              <a:latin typeface="Source Serif Pro" panose="02040603050405020204" pitchFamily="18" charset="0"/>
            </a:endParaRPr>
          </a:p>
          <a:p>
            <a:pPr algn="just">
              <a:spcAft>
                <a:spcPts val="750"/>
              </a:spcAft>
              <a:buFont typeface="Arial" panose="020B0604020202020204" pitchFamily="34" charset="0"/>
              <a:buChar char="•"/>
            </a:pPr>
            <a:r>
              <a:rPr lang="en-US" b="1" i="0" dirty="0">
                <a:solidFill>
                  <a:srgbClr val="3D3D3D"/>
                </a:solidFill>
                <a:effectLst/>
                <a:latin typeface="Source Serif Pro" panose="02040603050405020204" pitchFamily="18" charset="0"/>
              </a:rPr>
              <a:t>Simplification</a:t>
            </a:r>
            <a:r>
              <a:rPr lang="en-US" b="0" i="0" dirty="0">
                <a:solidFill>
                  <a:srgbClr val="3D3D3D"/>
                </a:solidFill>
                <a:effectLst/>
                <a:latin typeface="Source Serif Pro" panose="02040603050405020204" pitchFamily="18" charset="0"/>
              </a:rPr>
              <a:t>: It reduces the complexity of analyzing numerous firms with different behaviors and characteristics by focusing on a single, average entity.</a:t>
            </a:r>
          </a:p>
          <a:p>
            <a:pPr algn="just">
              <a:spcAft>
                <a:spcPts val="750"/>
              </a:spcAft>
              <a:buFont typeface="Arial" panose="020B0604020202020204" pitchFamily="34" charset="0"/>
              <a:buChar char="•"/>
            </a:pPr>
            <a:endParaRPr lang="en-US" b="0" i="0" dirty="0">
              <a:solidFill>
                <a:srgbClr val="3D3D3D"/>
              </a:solidFill>
              <a:effectLst/>
              <a:latin typeface="Source Serif Pro" panose="02040603050405020204" pitchFamily="18" charset="0"/>
            </a:endParaRPr>
          </a:p>
          <a:p>
            <a:pPr algn="just">
              <a:spcAft>
                <a:spcPts val="750"/>
              </a:spcAft>
              <a:buFont typeface="Arial" panose="020B0604020202020204" pitchFamily="34" charset="0"/>
              <a:buChar char="•"/>
            </a:pPr>
            <a:r>
              <a:rPr lang="en-US" b="1" i="0" dirty="0">
                <a:solidFill>
                  <a:srgbClr val="3D3D3D"/>
                </a:solidFill>
                <a:effectLst/>
                <a:latin typeface="Source Serif Pro" panose="02040603050405020204" pitchFamily="18" charset="0"/>
              </a:rPr>
              <a:t>Generalization</a:t>
            </a:r>
            <a:r>
              <a:rPr lang="en-US" b="0" i="0" dirty="0">
                <a:solidFill>
                  <a:srgbClr val="3D3D3D"/>
                </a:solidFill>
                <a:effectLst/>
                <a:latin typeface="Source Serif Pro" panose="02040603050405020204" pitchFamily="18" charset="0"/>
              </a:rPr>
              <a:t>: It provides insights that can be generalized to the entire industry, helping policymakers and researchers understand broader market trends.</a:t>
            </a:r>
          </a:p>
          <a:p>
            <a:pPr algn="just">
              <a:spcAft>
                <a:spcPts val="750"/>
              </a:spcAft>
              <a:buFont typeface="Arial" panose="020B0604020202020204" pitchFamily="34" charset="0"/>
              <a:buChar char="•"/>
            </a:pPr>
            <a:endParaRPr lang="en-US" b="0" i="0" dirty="0">
              <a:solidFill>
                <a:srgbClr val="3D3D3D"/>
              </a:solidFill>
              <a:effectLst/>
              <a:latin typeface="Source Serif Pro" panose="02040603050405020204" pitchFamily="18" charset="0"/>
            </a:endParaRPr>
          </a:p>
          <a:p>
            <a:pPr algn="just">
              <a:spcAft>
                <a:spcPts val="750"/>
              </a:spcAft>
              <a:buFont typeface="Arial" panose="020B0604020202020204" pitchFamily="34" charset="0"/>
              <a:buChar char="•"/>
            </a:pPr>
            <a:r>
              <a:rPr lang="en-US" b="1" i="0" dirty="0">
                <a:solidFill>
                  <a:srgbClr val="3D3D3D"/>
                </a:solidFill>
                <a:effectLst/>
                <a:latin typeface="Source Serif Pro" panose="02040603050405020204" pitchFamily="18" charset="0"/>
              </a:rPr>
              <a:t>Efficiency</a:t>
            </a:r>
            <a:r>
              <a:rPr lang="en-US" b="0" i="0" dirty="0">
                <a:solidFill>
                  <a:srgbClr val="3D3D3D"/>
                </a:solidFill>
                <a:effectLst/>
                <a:latin typeface="Source Serif Pro" panose="02040603050405020204" pitchFamily="18" charset="0"/>
              </a:rPr>
              <a:t>: It enables more efficient analysis and modeling, making it easier to study the effects of economic policies, technological changes, and other factors on the industry as a whole.</a:t>
            </a:r>
          </a:p>
          <a:p>
            <a:pPr algn="just">
              <a:spcAft>
                <a:spcPts val="750"/>
              </a:spcAft>
              <a:buFont typeface="Arial" panose="020B0604020202020204" pitchFamily="34" charset="0"/>
              <a:buChar char="•"/>
            </a:pPr>
            <a:endParaRPr lang="en-US" b="0" i="0" dirty="0">
              <a:solidFill>
                <a:srgbClr val="3D3D3D"/>
              </a:solidFill>
              <a:effectLst/>
              <a:latin typeface="Source Serif Pro" panose="02040603050405020204" pitchFamily="18" charset="0"/>
            </a:endParaRPr>
          </a:p>
          <a:p>
            <a:pPr algn="just">
              <a:spcAft>
                <a:spcPts val="1500"/>
              </a:spcAft>
            </a:pPr>
            <a:r>
              <a:rPr lang="en-US" b="0" i="0" dirty="0">
                <a:solidFill>
                  <a:srgbClr val="3D3D3D"/>
                </a:solidFill>
                <a:effectLst/>
                <a:latin typeface="Source Serif Pro" panose="02040603050405020204" pitchFamily="18" charset="0"/>
              </a:rPr>
              <a:t>By focusing on a representative firm, economists can derive meaningful conclusions about market behavior and policy impacts without being bogged down by the details of individual firms.</a:t>
            </a:r>
          </a:p>
        </p:txBody>
      </p:sp>
    </p:spTree>
    <p:extLst>
      <p:ext uri="{BB962C8B-B14F-4D97-AF65-F5344CB8AC3E}">
        <p14:creationId xmlns:p14="http://schemas.microsoft.com/office/powerpoint/2010/main" val="2770539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05D24-8FA2-6976-061A-35F9E6C97B07}"/>
            </a:ext>
          </a:extLst>
        </p:cNvPr>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5B7E6553-DBA9-0D28-013E-BBB291E56DE3}"/>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25</a:t>
            </a:fld>
            <a:endParaRPr lang="en-US" dirty="0"/>
          </a:p>
        </p:txBody>
      </p:sp>
      <p:sp>
        <p:nvSpPr>
          <p:cNvPr id="5" name="TextBox 4">
            <a:extLst>
              <a:ext uri="{FF2B5EF4-FFF2-40B4-BE49-F238E27FC236}">
                <a16:creationId xmlns:a16="http://schemas.microsoft.com/office/drawing/2014/main" id="{16CE3B27-418D-C72D-EF00-107FD4A95DB4}"/>
              </a:ext>
            </a:extLst>
          </p:cNvPr>
          <p:cNvSpPr txBox="1"/>
          <p:nvPr/>
        </p:nvSpPr>
        <p:spPr>
          <a:xfrm>
            <a:off x="2585884" y="457199"/>
            <a:ext cx="9851922" cy="426527"/>
          </a:xfrm>
          <a:prstGeom prst="rect">
            <a:avLst/>
          </a:prstGeom>
          <a:noFill/>
        </p:spPr>
        <p:txBody>
          <a:bodyPr wrap="square" rtlCol="0">
            <a:spAutoFit/>
          </a:bodyPr>
          <a:lstStyle/>
          <a:p>
            <a:pPr algn="l">
              <a:lnSpc>
                <a:spcPts val="2625"/>
              </a:lnSpc>
              <a:spcAft>
                <a:spcPts val="1125"/>
              </a:spcAft>
            </a:pPr>
            <a:r>
              <a:rPr lang="en-US" sz="2800" b="1" i="0" dirty="0">
                <a:solidFill>
                  <a:schemeClr val="accent6"/>
                </a:solidFill>
                <a:effectLst/>
                <a:latin typeface="Times New Roman" panose="02020603050405020304" pitchFamily="18" charset="0"/>
                <a:cs typeface="Times New Roman" panose="02020603050405020304" pitchFamily="18" charset="0"/>
              </a:rPr>
              <a:t>PURPOSE OF USING A REPRESENTATIVE FIRM</a:t>
            </a:r>
          </a:p>
        </p:txBody>
      </p:sp>
      <p:sp>
        <p:nvSpPr>
          <p:cNvPr id="8" name="TextBox 7">
            <a:extLst>
              <a:ext uri="{FF2B5EF4-FFF2-40B4-BE49-F238E27FC236}">
                <a16:creationId xmlns:a16="http://schemas.microsoft.com/office/drawing/2014/main" id="{82491577-5E57-469F-CF9F-92B0D70ACAA6}"/>
              </a:ext>
            </a:extLst>
          </p:cNvPr>
          <p:cNvSpPr txBox="1"/>
          <p:nvPr/>
        </p:nvSpPr>
        <p:spPr>
          <a:xfrm>
            <a:off x="2814483" y="1036906"/>
            <a:ext cx="9092381" cy="5345053"/>
          </a:xfrm>
          <a:prstGeom prst="rect">
            <a:avLst/>
          </a:prstGeom>
          <a:noFill/>
        </p:spPr>
        <p:txBody>
          <a:bodyPr wrap="square">
            <a:spAutoFit/>
          </a:bodyPr>
          <a:lstStyle/>
          <a:p>
            <a:pPr algn="just">
              <a:spcAft>
                <a:spcPts val="750"/>
              </a:spcAft>
            </a:pPr>
            <a:r>
              <a:rPr lang="en-US" b="0" i="0" dirty="0">
                <a:solidFill>
                  <a:srgbClr val="3D3D3D"/>
                </a:solidFill>
                <a:effectLst/>
                <a:latin typeface="Source Serif Pro" panose="02040603050405020204" pitchFamily="18" charset="0"/>
              </a:rPr>
              <a:t>The primary purpose of using a representative firm in economic analysis is to create a simplified and manageable model that captures the essential features of an industry.</a:t>
            </a:r>
          </a:p>
          <a:p>
            <a:pPr algn="just">
              <a:spcAft>
                <a:spcPts val="750"/>
              </a:spcAft>
            </a:pPr>
            <a:r>
              <a:rPr lang="en-US" b="0" i="0" dirty="0">
                <a:solidFill>
                  <a:srgbClr val="3D3D3D"/>
                </a:solidFill>
                <a:effectLst/>
                <a:latin typeface="Source Serif Pro" panose="02040603050405020204" pitchFamily="18" charset="0"/>
              </a:rPr>
              <a:t>This approach offers several advantages:</a:t>
            </a:r>
            <a:endParaRPr lang="en-US" dirty="0">
              <a:solidFill>
                <a:srgbClr val="3D3D3D"/>
              </a:solidFill>
              <a:latin typeface="Source Serif Pro" panose="02040603050405020204" pitchFamily="18" charset="0"/>
            </a:endParaRPr>
          </a:p>
          <a:p>
            <a:pPr algn="just">
              <a:spcAft>
                <a:spcPts val="750"/>
              </a:spcAft>
              <a:buFont typeface="Arial" panose="020B0604020202020204" pitchFamily="34" charset="0"/>
              <a:buChar char="•"/>
            </a:pPr>
            <a:r>
              <a:rPr lang="en-US" b="1" i="0" dirty="0">
                <a:solidFill>
                  <a:srgbClr val="3D3D3D"/>
                </a:solidFill>
                <a:effectLst/>
                <a:latin typeface="Source Serif Pro" panose="02040603050405020204" pitchFamily="18" charset="0"/>
              </a:rPr>
              <a:t>Simplification</a:t>
            </a:r>
            <a:r>
              <a:rPr lang="en-US" b="0" i="0" dirty="0">
                <a:solidFill>
                  <a:srgbClr val="3D3D3D"/>
                </a:solidFill>
                <a:effectLst/>
                <a:latin typeface="Source Serif Pro" panose="02040603050405020204" pitchFamily="18" charset="0"/>
              </a:rPr>
              <a:t>: It reduces the complexity of analyzing numerous firms with different behaviors and characteristics by focusing on a single, average entity.</a:t>
            </a:r>
          </a:p>
          <a:p>
            <a:pPr algn="just">
              <a:spcAft>
                <a:spcPts val="750"/>
              </a:spcAft>
              <a:buFont typeface="Arial" panose="020B0604020202020204" pitchFamily="34" charset="0"/>
              <a:buChar char="•"/>
            </a:pPr>
            <a:endParaRPr lang="en-US" b="0" i="0" dirty="0">
              <a:solidFill>
                <a:srgbClr val="3D3D3D"/>
              </a:solidFill>
              <a:effectLst/>
              <a:latin typeface="Source Serif Pro" panose="02040603050405020204" pitchFamily="18" charset="0"/>
            </a:endParaRPr>
          </a:p>
          <a:p>
            <a:pPr algn="just">
              <a:spcAft>
                <a:spcPts val="750"/>
              </a:spcAft>
              <a:buFont typeface="Arial" panose="020B0604020202020204" pitchFamily="34" charset="0"/>
              <a:buChar char="•"/>
            </a:pPr>
            <a:r>
              <a:rPr lang="en-US" b="1" i="0" dirty="0">
                <a:solidFill>
                  <a:srgbClr val="3D3D3D"/>
                </a:solidFill>
                <a:effectLst/>
                <a:latin typeface="Source Serif Pro" panose="02040603050405020204" pitchFamily="18" charset="0"/>
              </a:rPr>
              <a:t>Generalization</a:t>
            </a:r>
            <a:r>
              <a:rPr lang="en-US" b="0" i="0" dirty="0">
                <a:solidFill>
                  <a:srgbClr val="3D3D3D"/>
                </a:solidFill>
                <a:effectLst/>
                <a:latin typeface="Source Serif Pro" panose="02040603050405020204" pitchFamily="18" charset="0"/>
              </a:rPr>
              <a:t>: It provides insights that can be generalized to the entire industry, helping policymakers and researchers understand broader market trends.</a:t>
            </a:r>
          </a:p>
          <a:p>
            <a:pPr algn="just">
              <a:spcAft>
                <a:spcPts val="750"/>
              </a:spcAft>
              <a:buFont typeface="Arial" panose="020B0604020202020204" pitchFamily="34" charset="0"/>
              <a:buChar char="•"/>
            </a:pPr>
            <a:endParaRPr lang="en-US" b="0" i="0" dirty="0">
              <a:solidFill>
                <a:srgbClr val="3D3D3D"/>
              </a:solidFill>
              <a:effectLst/>
              <a:latin typeface="Source Serif Pro" panose="02040603050405020204" pitchFamily="18" charset="0"/>
            </a:endParaRPr>
          </a:p>
          <a:p>
            <a:pPr algn="just">
              <a:spcAft>
                <a:spcPts val="750"/>
              </a:spcAft>
              <a:buFont typeface="Arial" panose="020B0604020202020204" pitchFamily="34" charset="0"/>
              <a:buChar char="•"/>
            </a:pPr>
            <a:r>
              <a:rPr lang="en-US" b="1" i="0" dirty="0">
                <a:solidFill>
                  <a:srgbClr val="3D3D3D"/>
                </a:solidFill>
                <a:effectLst/>
                <a:latin typeface="Source Serif Pro" panose="02040603050405020204" pitchFamily="18" charset="0"/>
              </a:rPr>
              <a:t>Efficiency</a:t>
            </a:r>
            <a:r>
              <a:rPr lang="en-US" b="0" i="0" dirty="0">
                <a:solidFill>
                  <a:srgbClr val="3D3D3D"/>
                </a:solidFill>
                <a:effectLst/>
                <a:latin typeface="Source Serif Pro" panose="02040603050405020204" pitchFamily="18" charset="0"/>
              </a:rPr>
              <a:t>: It enables more efficient analysis and modeling, making it easier to study the effects of economic policies, technological changes, and other factors on the industry as a whole.</a:t>
            </a:r>
          </a:p>
          <a:p>
            <a:pPr algn="just">
              <a:spcAft>
                <a:spcPts val="750"/>
              </a:spcAft>
              <a:buFont typeface="Arial" panose="020B0604020202020204" pitchFamily="34" charset="0"/>
              <a:buChar char="•"/>
            </a:pPr>
            <a:endParaRPr lang="en-US" b="0" i="0" dirty="0">
              <a:solidFill>
                <a:srgbClr val="3D3D3D"/>
              </a:solidFill>
              <a:effectLst/>
              <a:latin typeface="Source Serif Pro" panose="02040603050405020204" pitchFamily="18" charset="0"/>
            </a:endParaRPr>
          </a:p>
          <a:p>
            <a:pPr algn="just">
              <a:spcAft>
                <a:spcPts val="1500"/>
              </a:spcAft>
            </a:pPr>
            <a:r>
              <a:rPr lang="en-US" b="0" i="0" dirty="0">
                <a:solidFill>
                  <a:srgbClr val="3D3D3D"/>
                </a:solidFill>
                <a:effectLst/>
                <a:latin typeface="Source Serif Pro" panose="02040603050405020204" pitchFamily="18" charset="0"/>
              </a:rPr>
              <a:t>By focusing on a representative firm, economists can derive meaningful conclusions about market behavior and policy impacts without being bogged down by the details of individual firms.</a:t>
            </a:r>
          </a:p>
        </p:txBody>
      </p:sp>
    </p:spTree>
    <p:extLst>
      <p:ext uri="{BB962C8B-B14F-4D97-AF65-F5344CB8AC3E}">
        <p14:creationId xmlns:p14="http://schemas.microsoft.com/office/powerpoint/2010/main" val="620772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883F2-9EC1-5509-E3DD-F7A3EA6E5F18}"/>
            </a:ext>
          </a:extLst>
        </p:cNvPr>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B8129BE7-0E5A-82A6-6DD3-381765A183E8}"/>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26</a:t>
            </a:fld>
            <a:endParaRPr lang="en-US" dirty="0"/>
          </a:p>
        </p:txBody>
      </p:sp>
      <p:sp>
        <p:nvSpPr>
          <p:cNvPr id="5" name="TextBox 4">
            <a:extLst>
              <a:ext uri="{FF2B5EF4-FFF2-40B4-BE49-F238E27FC236}">
                <a16:creationId xmlns:a16="http://schemas.microsoft.com/office/drawing/2014/main" id="{E4C803B7-2CF5-96D9-6175-C2421D67C42E}"/>
              </a:ext>
            </a:extLst>
          </p:cNvPr>
          <p:cNvSpPr txBox="1"/>
          <p:nvPr/>
        </p:nvSpPr>
        <p:spPr>
          <a:xfrm>
            <a:off x="2585884" y="457199"/>
            <a:ext cx="9851922" cy="450123"/>
          </a:xfrm>
          <a:prstGeom prst="rect">
            <a:avLst/>
          </a:prstGeom>
          <a:noFill/>
        </p:spPr>
        <p:txBody>
          <a:bodyPr wrap="square" rtlCol="0">
            <a:spAutoFit/>
          </a:bodyPr>
          <a:lstStyle/>
          <a:p>
            <a:pPr algn="l">
              <a:lnSpc>
                <a:spcPts val="2625"/>
              </a:lnSpc>
              <a:spcAft>
                <a:spcPts val="1125"/>
              </a:spcAft>
            </a:pPr>
            <a:r>
              <a:rPr lang="en-US" sz="2800" b="1" i="0" dirty="0">
                <a:solidFill>
                  <a:schemeClr val="accent6"/>
                </a:solidFill>
                <a:effectLst/>
                <a:latin typeface="Source Serif Pro" panose="02040603050405020204" pitchFamily="18" charset="0"/>
              </a:rPr>
              <a:t>CHARACTERISTICS OF A REPRESENTATIVE FIRM</a:t>
            </a:r>
          </a:p>
        </p:txBody>
      </p:sp>
      <p:sp>
        <p:nvSpPr>
          <p:cNvPr id="8" name="TextBox 7">
            <a:extLst>
              <a:ext uri="{FF2B5EF4-FFF2-40B4-BE49-F238E27FC236}">
                <a16:creationId xmlns:a16="http://schemas.microsoft.com/office/drawing/2014/main" id="{8CC007BC-0747-09EE-10E5-B738081B3EB3}"/>
              </a:ext>
            </a:extLst>
          </p:cNvPr>
          <p:cNvSpPr txBox="1"/>
          <p:nvPr/>
        </p:nvSpPr>
        <p:spPr>
          <a:xfrm>
            <a:off x="2814483" y="1036906"/>
            <a:ext cx="9092381" cy="4488408"/>
          </a:xfrm>
          <a:prstGeom prst="rect">
            <a:avLst/>
          </a:prstGeom>
          <a:noFill/>
        </p:spPr>
        <p:txBody>
          <a:bodyPr wrap="square">
            <a:spAutoFit/>
          </a:bodyPr>
          <a:lstStyle/>
          <a:p>
            <a:pPr algn="l">
              <a:spcAft>
                <a:spcPts val="1500"/>
              </a:spcAft>
            </a:pPr>
            <a:r>
              <a:rPr lang="en-US" b="0" i="0" dirty="0">
                <a:solidFill>
                  <a:srgbClr val="3D3D3D"/>
                </a:solidFill>
                <a:effectLst/>
                <a:latin typeface="Source Serif Pro" panose="02040603050405020204" pitchFamily="18" charset="0"/>
              </a:rPr>
              <a:t>In constructing a representative firm, economists typically assume that it embodies certain average characteristics of the industry, such as:</a:t>
            </a:r>
          </a:p>
          <a:p>
            <a:pPr algn="l">
              <a:spcAft>
                <a:spcPts val="1500"/>
              </a:spcAft>
            </a:pPr>
            <a:endParaRPr lang="en-US" b="0" i="0" dirty="0">
              <a:solidFill>
                <a:srgbClr val="3D3D3D"/>
              </a:solidFill>
              <a:effectLst/>
              <a:latin typeface="Source Serif Pro" panose="02040603050405020204" pitchFamily="18" charset="0"/>
            </a:endParaRPr>
          </a:p>
          <a:p>
            <a:pPr marL="342900" indent="-342900" algn="l">
              <a:spcAft>
                <a:spcPts val="750"/>
              </a:spcAft>
              <a:buFont typeface="+mj-lt"/>
              <a:buAutoNum type="arabicPeriod"/>
            </a:pPr>
            <a:r>
              <a:rPr lang="en-US" b="1" i="0" dirty="0">
                <a:solidFill>
                  <a:srgbClr val="3D3D3D"/>
                </a:solidFill>
                <a:effectLst/>
                <a:latin typeface="Source Serif Pro" panose="02040603050405020204" pitchFamily="18" charset="0"/>
              </a:rPr>
              <a:t>Production Technology</a:t>
            </a:r>
            <a:r>
              <a:rPr lang="en-US" b="0" i="0" dirty="0">
                <a:solidFill>
                  <a:srgbClr val="3D3D3D"/>
                </a:solidFill>
                <a:effectLst/>
                <a:latin typeface="Source Serif Pro" panose="02040603050405020204" pitchFamily="18" charset="0"/>
              </a:rPr>
              <a:t>: The representative firm uses the average production technology and methods prevalent in the industry.</a:t>
            </a:r>
          </a:p>
          <a:p>
            <a:pPr marL="342900" indent="-342900" algn="l">
              <a:spcAft>
                <a:spcPts val="750"/>
              </a:spcAft>
              <a:buFont typeface="+mj-lt"/>
              <a:buAutoNum type="arabicPeriod"/>
            </a:pPr>
            <a:r>
              <a:rPr lang="en-US" b="1" i="0" dirty="0">
                <a:solidFill>
                  <a:srgbClr val="3D3D3D"/>
                </a:solidFill>
                <a:effectLst/>
                <a:latin typeface="Source Serif Pro" panose="02040603050405020204" pitchFamily="18" charset="0"/>
              </a:rPr>
              <a:t>Cost Structure</a:t>
            </a:r>
            <a:r>
              <a:rPr lang="en-US" b="0" i="0" dirty="0">
                <a:solidFill>
                  <a:srgbClr val="3D3D3D"/>
                </a:solidFill>
                <a:effectLst/>
                <a:latin typeface="Source Serif Pro" panose="02040603050405020204" pitchFamily="18" charset="0"/>
              </a:rPr>
              <a:t>: It has an average cost structure, including fixed and variable costs, similar to other firms in the market.</a:t>
            </a:r>
          </a:p>
          <a:p>
            <a:pPr marL="342900" indent="-342900" algn="l">
              <a:spcAft>
                <a:spcPts val="750"/>
              </a:spcAft>
              <a:buFont typeface="+mj-lt"/>
              <a:buAutoNum type="arabicPeriod"/>
            </a:pPr>
            <a:r>
              <a:rPr lang="en-US" b="1" i="0" dirty="0">
                <a:solidFill>
                  <a:srgbClr val="3D3D3D"/>
                </a:solidFill>
                <a:effectLst/>
                <a:latin typeface="Source Serif Pro" panose="02040603050405020204" pitchFamily="18" charset="0"/>
              </a:rPr>
              <a:t>Output Level</a:t>
            </a:r>
            <a:r>
              <a:rPr lang="en-US" b="0" i="0" dirty="0">
                <a:solidFill>
                  <a:srgbClr val="3D3D3D"/>
                </a:solidFill>
                <a:effectLst/>
                <a:latin typeface="Source Serif Pro" panose="02040603050405020204" pitchFamily="18" charset="0"/>
              </a:rPr>
              <a:t>: The firm’s output level is representative of the average production level in the industry.</a:t>
            </a:r>
          </a:p>
          <a:p>
            <a:pPr marL="342900" indent="-342900" algn="l">
              <a:spcAft>
                <a:spcPts val="750"/>
              </a:spcAft>
              <a:buFont typeface="+mj-lt"/>
              <a:buAutoNum type="arabicPeriod"/>
            </a:pPr>
            <a:r>
              <a:rPr lang="en-US" b="1" i="0" dirty="0">
                <a:solidFill>
                  <a:srgbClr val="3D3D3D"/>
                </a:solidFill>
                <a:effectLst/>
                <a:latin typeface="Source Serif Pro" panose="02040603050405020204" pitchFamily="18" charset="0"/>
              </a:rPr>
              <a:t>Market Behavior</a:t>
            </a:r>
            <a:r>
              <a:rPr lang="en-US" b="0" i="0" dirty="0">
                <a:solidFill>
                  <a:srgbClr val="3D3D3D"/>
                </a:solidFill>
                <a:effectLst/>
                <a:latin typeface="Source Serif Pro" panose="02040603050405020204" pitchFamily="18" charset="0"/>
              </a:rPr>
              <a:t>: It behaves in a manner consistent with the typical competitive or market conditions faced by firms in the industry.</a:t>
            </a:r>
          </a:p>
          <a:p>
            <a:pPr algn="l">
              <a:spcAft>
                <a:spcPts val="750"/>
              </a:spcAft>
            </a:pPr>
            <a:r>
              <a:rPr lang="en-US" b="0" i="0" dirty="0">
                <a:solidFill>
                  <a:srgbClr val="3D3D3D"/>
                </a:solidFill>
                <a:effectLst/>
                <a:latin typeface="Source Serif Pro" panose="02040603050405020204" pitchFamily="18" charset="0"/>
              </a:rPr>
              <a:t>These characteristics help ensure that the representative firm accurately reflects the overall industry dynamics.</a:t>
            </a:r>
          </a:p>
        </p:txBody>
      </p:sp>
    </p:spTree>
    <p:extLst>
      <p:ext uri="{BB962C8B-B14F-4D97-AF65-F5344CB8AC3E}">
        <p14:creationId xmlns:p14="http://schemas.microsoft.com/office/powerpoint/2010/main" val="2963174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52587-5D54-A69D-EFD2-D99A0B0ECBF9}"/>
            </a:ext>
          </a:extLst>
        </p:cNvPr>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BF0CC6D6-33E6-34CD-7091-1E99EF8EAAE8}"/>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27</a:t>
            </a:fld>
            <a:endParaRPr lang="en-US" dirty="0"/>
          </a:p>
        </p:txBody>
      </p:sp>
      <p:sp>
        <p:nvSpPr>
          <p:cNvPr id="5" name="TextBox 4">
            <a:extLst>
              <a:ext uri="{FF2B5EF4-FFF2-40B4-BE49-F238E27FC236}">
                <a16:creationId xmlns:a16="http://schemas.microsoft.com/office/drawing/2014/main" id="{AB83EB40-8E30-7D9D-A117-C86B7727512C}"/>
              </a:ext>
            </a:extLst>
          </p:cNvPr>
          <p:cNvSpPr txBox="1"/>
          <p:nvPr/>
        </p:nvSpPr>
        <p:spPr>
          <a:xfrm>
            <a:off x="2585884" y="319548"/>
            <a:ext cx="9851922" cy="924612"/>
          </a:xfrm>
          <a:prstGeom prst="rect">
            <a:avLst/>
          </a:prstGeom>
          <a:noFill/>
        </p:spPr>
        <p:txBody>
          <a:bodyPr wrap="square" rtlCol="0">
            <a:spAutoFit/>
          </a:bodyPr>
          <a:lstStyle/>
          <a:p>
            <a:pPr algn="l">
              <a:lnSpc>
                <a:spcPts val="2625"/>
              </a:lnSpc>
              <a:spcAft>
                <a:spcPts val="1125"/>
              </a:spcAft>
            </a:pPr>
            <a:r>
              <a:rPr lang="en-US" sz="2800" b="1" i="0" dirty="0">
                <a:solidFill>
                  <a:schemeClr val="accent6"/>
                </a:solidFill>
                <a:effectLst/>
                <a:latin typeface="Source Serif Pro" panose="02040603050405020204" pitchFamily="18" charset="0"/>
              </a:rPr>
              <a:t>APPLICATIONS OF THE REPRESENTATIVE FIRM </a:t>
            </a:r>
          </a:p>
          <a:p>
            <a:pPr algn="l">
              <a:lnSpc>
                <a:spcPts val="2625"/>
              </a:lnSpc>
              <a:spcAft>
                <a:spcPts val="1125"/>
              </a:spcAft>
            </a:pPr>
            <a:r>
              <a:rPr lang="en-US" sz="2800" b="1" i="0" dirty="0">
                <a:solidFill>
                  <a:schemeClr val="accent6"/>
                </a:solidFill>
                <a:effectLst/>
                <a:latin typeface="Source Serif Pro" panose="02040603050405020204" pitchFamily="18" charset="0"/>
              </a:rPr>
              <a:t>CONCEPT</a:t>
            </a:r>
          </a:p>
        </p:txBody>
      </p:sp>
      <p:sp>
        <p:nvSpPr>
          <p:cNvPr id="8" name="TextBox 7">
            <a:extLst>
              <a:ext uri="{FF2B5EF4-FFF2-40B4-BE49-F238E27FC236}">
                <a16:creationId xmlns:a16="http://schemas.microsoft.com/office/drawing/2014/main" id="{C54D84A5-7481-AC82-96C5-5A2C027595F1}"/>
              </a:ext>
            </a:extLst>
          </p:cNvPr>
          <p:cNvSpPr txBox="1"/>
          <p:nvPr/>
        </p:nvSpPr>
        <p:spPr>
          <a:xfrm>
            <a:off x="2725993" y="1513091"/>
            <a:ext cx="9092381" cy="4296048"/>
          </a:xfrm>
          <a:prstGeom prst="rect">
            <a:avLst/>
          </a:prstGeom>
          <a:noFill/>
        </p:spPr>
        <p:txBody>
          <a:bodyPr wrap="square">
            <a:spAutoFit/>
          </a:bodyPr>
          <a:lstStyle/>
          <a:p>
            <a:pPr algn="l">
              <a:spcAft>
                <a:spcPts val="1500"/>
              </a:spcAft>
            </a:pPr>
            <a:r>
              <a:rPr lang="en-US" b="0" i="0" dirty="0">
                <a:solidFill>
                  <a:srgbClr val="3D3D3D"/>
                </a:solidFill>
                <a:effectLst/>
                <a:latin typeface="Source Serif Pro" panose="02040603050405020204" pitchFamily="18" charset="0"/>
              </a:rPr>
              <a:t>The concept of a representative firm is widely used in various areas of economic analysis, including:</a:t>
            </a:r>
          </a:p>
          <a:p>
            <a:pPr marL="342900" indent="-342900" algn="l">
              <a:spcAft>
                <a:spcPts val="750"/>
              </a:spcAft>
              <a:buFont typeface="+mj-lt"/>
              <a:buAutoNum type="arabicPeriod"/>
            </a:pPr>
            <a:r>
              <a:rPr lang="en-US" b="1" i="0" dirty="0">
                <a:solidFill>
                  <a:srgbClr val="3D3D3D"/>
                </a:solidFill>
                <a:effectLst/>
                <a:latin typeface="Source Serif Pro" panose="02040603050405020204" pitchFamily="18" charset="0"/>
              </a:rPr>
              <a:t>Market Structure Analysis</a:t>
            </a:r>
            <a:r>
              <a:rPr lang="en-US" b="0" i="0" dirty="0">
                <a:solidFill>
                  <a:srgbClr val="3D3D3D"/>
                </a:solidFill>
                <a:effectLst/>
                <a:latin typeface="Source Serif Pro" panose="02040603050405020204" pitchFamily="18" charset="0"/>
              </a:rPr>
              <a:t>: Understanding how different market structures (e.g., perfect competition, monopoly) affect the behavior of firms and market outcomes.</a:t>
            </a:r>
          </a:p>
          <a:p>
            <a:pPr marL="342900" indent="-342900" algn="l">
              <a:spcAft>
                <a:spcPts val="750"/>
              </a:spcAft>
              <a:buFont typeface="+mj-lt"/>
              <a:buAutoNum type="arabicPeriod"/>
            </a:pPr>
            <a:r>
              <a:rPr lang="en-US" b="1" i="0" dirty="0">
                <a:solidFill>
                  <a:srgbClr val="3D3D3D"/>
                </a:solidFill>
                <a:effectLst/>
                <a:latin typeface="Source Serif Pro" panose="02040603050405020204" pitchFamily="18" charset="0"/>
              </a:rPr>
              <a:t>Policy Impact Studies</a:t>
            </a:r>
            <a:r>
              <a:rPr lang="en-US" b="0" i="0" dirty="0">
                <a:solidFill>
                  <a:srgbClr val="3D3D3D"/>
                </a:solidFill>
                <a:effectLst/>
                <a:latin typeface="Source Serif Pro" panose="02040603050405020204" pitchFamily="18" charset="0"/>
              </a:rPr>
              <a:t>: Assessing the effects of government policies, such as taxation, subsidies, and regulation, on the average firm in an industry.</a:t>
            </a:r>
          </a:p>
          <a:p>
            <a:pPr marL="342900" indent="-342900" algn="l">
              <a:spcAft>
                <a:spcPts val="750"/>
              </a:spcAft>
              <a:buFont typeface="+mj-lt"/>
              <a:buAutoNum type="arabicPeriod"/>
            </a:pPr>
            <a:r>
              <a:rPr lang="en-US" b="1" i="0" dirty="0">
                <a:solidFill>
                  <a:srgbClr val="3D3D3D"/>
                </a:solidFill>
                <a:effectLst/>
                <a:latin typeface="Source Serif Pro" panose="02040603050405020204" pitchFamily="18" charset="0"/>
              </a:rPr>
              <a:t>Economic Growth Models</a:t>
            </a:r>
            <a:r>
              <a:rPr lang="en-US" b="0" i="0" dirty="0">
                <a:solidFill>
                  <a:srgbClr val="3D3D3D"/>
                </a:solidFill>
                <a:effectLst/>
                <a:latin typeface="Source Serif Pro" panose="02040603050405020204" pitchFamily="18" charset="0"/>
              </a:rPr>
              <a:t>: Studying how technological advancements, capital accumulation, and other factors influence the productivity and growth of the average firm.</a:t>
            </a:r>
          </a:p>
          <a:p>
            <a:pPr marL="342900" indent="-342900" algn="l">
              <a:spcAft>
                <a:spcPts val="750"/>
              </a:spcAft>
              <a:buFont typeface="+mj-lt"/>
              <a:buAutoNum type="arabicPeriod"/>
            </a:pPr>
            <a:r>
              <a:rPr lang="en-US" b="1" i="0" dirty="0">
                <a:solidFill>
                  <a:srgbClr val="3D3D3D"/>
                </a:solidFill>
                <a:effectLst/>
                <a:latin typeface="Source Serif Pro" panose="02040603050405020204" pitchFamily="18" charset="0"/>
              </a:rPr>
              <a:t>Industry Performance</a:t>
            </a:r>
            <a:r>
              <a:rPr lang="en-US" b="0" i="0" dirty="0">
                <a:solidFill>
                  <a:srgbClr val="3D3D3D"/>
                </a:solidFill>
                <a:effectLst/>
                <a:latin typeface="Source Serif Pro" panose="02040603050405020204" pitchFamily="18" charset="0"/>
              </a:rPr>
              <a:t>: Analyzing overall industry performance, efficiency, and profitability by examining the representative firm’s behavior.</a:t>
            </a:r>
          </a:p>
          <a:p>
            <a:pPr algn="l">
              <a:spcAft>
                <a:spcPts val="1500"/>
              </a:spcAft>
            </a:pPr>
            <a:r>
              <a:rPr lang="en-US" b="0" i="0" dirty="0">
                <a:solidFill>
                  <a:srgbClr val="3D3D3D"/>
                </a:solidFill>
                <a:effectLst/>
                <a:latin typeface="Source Serif Pro" panose="02040603050405020204" pitchFamily="18" charset="0"/>
              </a:rPr>
              <a:t>These applications demonstrate the versatility and importance of the representative firm in economic research and policy analysis.</a:t>
            </a:r>
          </a:p>
        </p:txBody>
      </p:sp>
    </p:spTree>
    <p:extLst>
      <p:ext uri="{BB962C8B-B14F-4D97-AF65-F5344CB8AC3E}">
        <p14:creationId xmlns:p14="http://schemas.microsoft.com/office/powerpoint/2010/main" val="3532635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21A89-AABB-7361-6456-EADD79700243}"/>
            </a:ext>
          </a:extLst>
        </p:cNvPr>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1F96E515-BB0D-3D5D-014C-99177A74F1E1}"/>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28</a:t>
            </a:fld>
            <a:endParaRPr lang="en-US" dirty="0"/>
          </a:p>
        </p:txBody>
      </p:sp>
      <p:sp>
        <p:nvSpPr>
          <p:cNvPr id="5" name="TextBox 4">
            <a:extLst>
              <a:ext uri="{FF2B5EF4-FFF2-40B4-BE49-F238E27FC236}">
                <a16:creationId xmlns:a16="http://schemas.microsoft.com/office/drawing/2014/main" id="{782B8E63-238E-53A3-9087-DF5353CFFA4D}"/>
              </a:ext>
            </a:extLst>
          </p:cNvPr>
          <p:cNvSpPr txBox="1"/>
          <p:nvPr/>
        </p:nvSpPr>
        <p:spPr>
          <a:xfrm>
            <a:off x="2585884" y="457199"/>
            <a:ext cx="6272980" cy="646331"/>
          </a:xfrm>
          <a:prstGeom prst="rect">
            <a:avLst/>
          </a:prstGeom>
          <a:noFill/>
        </p:spPr>
        <p:txBody>
          <a:bodyPr wrap="square" rtlCol="0">
            <a:spAutoFit/>
          </a:bodyPr>
          <a:lstStyle/>
          <a:p>
            <a:r>
              <a:rPr lang="en-IN" sz="3600" b="1" dirty="0">
                <a:solidFill>
                  <a:schemeClr val="accent6"/>
                </a:solidFill>
                <a:latin typeface="Times New Roman" panose="02020603050405020304" pitchFamily="18" charset="0"/>
                <a:cs typeface="Times New Roman" panose="02020603050405020304" pitchFamily="18" charset="0"/>
              </a:rPr>
              <a:t>REPRESENTATIVE FIRM</a:t>
            </a:r>
          </a:p>
        </p:txBody>
      </p:sp>
      <p:sp>
        <p:nvSpPr>
          <p:cNvPr id="8" name="TextBox 7">
            <a:extLst>
              <a:ext uri="{FF2B5EF4-FFF2-40B4-BE49-F238E27FC236}">
                <a16:creationId xmlns:a16="http://schemas.microsoft.com/office/drawing/2014/main" id="{30AFD9EF-9457-4D7A-12C4-16CAC1B9313E}"/>
              </a:ext>
            </a:extLst>
          </p:cNvPr>
          <p:cNvSpPr txBox="1"/>
          <p:nvPr/>
        </p:nvSpPr>
        <p:spPr>
          <a:xfrm>
            <a:off x="2814484" y="1243384"/>
            <a:ext cx="8767916" cy="3477875"/>
          </a:xfrm>
          <a:prstGeom prst="rect">
            <a:avLst/>
          </a:prstGeom>
          <a:noFill/>
        </p:spPr>
        <p:txBody>
          <a:bodyPr wrap="square">
            <a:spAutoFit/>
          </a:bodyPr>
          <a:lstStyle/>
          <a:p>
            <a:pPr algn="l">
              <a:spcAft>
                <a:spcPts val="750"/>
              </a:spcAft>
            </a:pPr>
            <a:r>
              <a:rPr lang="en-US" b="0" i="0" dirty="0">
                <a:solidFill>
                  <a:srgbClr val="3D3D3D"/>
                </a:solidFill>
                <a:effectLst/>
                <a:latin typeface="Source Serif Pro" panose="02040603050405020204" pitchFamily="18" charset="0"/>
              </a:rPr>
              <a:t>THUS, </a:t>
            </a:r>
          </a:p>
          <a:p>
            <a:pPr algn="l">
              <a:spcAft>
                <a:spcPts val="750"/>
              </a:spcAft>
            </a:pPr>
            <a:endParaRPr lang="en-US" b="0" i="0" dirty="0">
              <a:solidFill>
                <a:srgbClr val="3D3D3D"/>
              </a:solidFill>
              <a:effectLst/>
              <a:latin typeface="Source Serif Pro" panose="02040603050405020204" pitchFamily="18" charset="0"/>
            </a:endParaRPr>
          </a:p>
          <a:p>
            <a:pPr algn="l">
              <a:spcAft>
                <a:spcPts val="750"/>
              </a:spcAft>
              <a:buFont typeface="Arial" panose="020B0604020202020204" pitchFamily="34" charset="0"/>
              <a:buChar char="•"/>
            </a:pPr>
            <a:r>
              <a:rPr lang="en-US" b="0" i="0" dirty="0">
                <a:solidFill>
                  <a:srgbClr val="3D3D3D"/>
                </a:solidFill>
                <a:effectLst/>
                <a:latin typeface="Source Serif Pro" panose="02040603050405020204" pitchFamily="18" charset="0"/>
              </a:rPr>
              <a:t>A representative firm is a conceptual tool used in economics to simplify the analysis of industry behavior and market outcomes.</a:t>
            </a:r>
          </a:p>
          <a:p>
            <a:pPr algn="l">
              <a:spcAft>
                <a:spcPts val="750"/>
              </a:spcAft>
              <a:buFont typeface="Arial" panose="020B0604020202020204" pitchFamily="34" charset="0"/>
              <a:buChar char="•"/>
            </a:pPr>
            <a:endParaRPr lang="en-US" b="0" i="0" dirty="0">
              <a:solidFill>
                <a:srgbClr val="3D3D3D"/>
              </a:solidFill>
              <a:effectLst/>
              <a:latin typeface="Source Serif Pro" panose="02040603050405020204" pitchFamily="18" charset="0"/>
            </a:endParaRPr>
          </a:p>
          <a:p>
            <a:pPr algn="l">
              <a:spcAft>
                <a:spcPts val="750"/>
              </a:spcAft>
              <a:buFont typeface="Arial" panose="020B0604020202020204" pitchFamily="34" charset="0"/>
              <a:buChar char="•"/>
            </a:pPr>
            <a:r>
              <a:rPr lang="en-US" b="0" i="0" dirty="0">
                <a:solidFill>
                  <a:srgbClr val="3D3D3D"/>
                </a:solidFill>
                <a:effectLst/>
                <a:latin typeface="Source Serif Pro" panose="02040603050405020204" pitchFamily="18" charset="0"/>
              </a:rPr>
              <a:t>It assumes that the firm’s actions and performance are indicative of the average firm within the industry.</a:t>
            </a:r>
          </a:p>
          <a:p>
            <a:pPr algn="l">
              <a:spcAft>
                <a:spcPts val="750"/>
              </a:spcAft>
              <a:buFont typeface="Arial" panose="020B0604020202020204" pitchFamily="34" charset="0"/>
              <a:buChar char="•"/>
            </a:pPr>
            <a:endParaRPr lang="en-US" b="0" i="0" dirty="0">
              <a:solidFill>
                <a:srgbClr val="3D3D3D"/>
              </a:solidFill>
              <a:effectLst/>
              <a:latin typeface="Source Serif Pro" panose="02040603050405020204" pitchFamily="18" charset="0"/>
            </a:endParaRPr>
          </a:p>
          <a:p>
            <a:pPr algn="l">
              <a:spcAft>
                <a:spcPts val="750"/>
              </a:spcAft>
              <a:buFont typeface="Arial" panose="020B0604020202020204" pitchFamily="34" charset="0"/>
              <a:buChar char="•"/>
            </a:pPr>
            <a:r>
              <a:rPr lang="en-US" b="0" i="0" dirty="0">
                <a:solidFill>
                  <a:srgbClr val="3D3D3D"/>
                </a:solidFill>
                <a:effectLst/>
                <a:latin typeface="Source Serif Pro" panose="02040603050405020204" pitchFamily="18" charset="0"/>
              </a:rPr>
              <a:t>This concept helps economists study market dynamics, efficiency, and the impact of policy changes on a typical firm.</a:t>
            </a:r>
          </a:p>
        </p:txBody>
      </p:sp>
    </p:spTree>
    <p:extLst>
      <p:ext uri="{BB962C8B-B14F-4D97-AF65-F5344CB8AC3E}">
        <p14:creationId xmlns:p14="http://schemas.microsoft.com/office/powerpoint/2010/main" val="2667557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E1CB3-5FCC-3A95-B9BF-316783C9D09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7E21CE1-060F-49F4-2DB5-CBA7A4D54AF5}"/>
              </a:ext>
            </a:extLst>
          </p:cNvPr>
          <p:cNvSpPr>
            <a:spLocks noGrp="1"/>
          </p:cNvSpPr>
          <p:nvPr>
            <p:ph sz="half" idx="2"/>
          </p:nvPr>
        </p:nvSpPr>
        <p:spPr/>
        <p:txBody>
          <a:bodyPr/>
          <a:lstStyle/>
          <a:p>
            <a:endParaRPr lang="en-IN"/>
          </a:p>
        </p:txBody>
      </p:sp>
      <p:sp>
        <p:nvSpPr>
          <p:cNvPr id="4" name="Slide Number Placeholder 3">
            <a:extLst>
              <a:ext uri="{FF2B5EF4-FFF2-40B4-BE49-F238E27FC236}">
                <a16:creationId xmlns:a16="http://schemas.microsoft.com/office/drawing/2014/main" id="{973F5669-B2DE-1C6F-B122-CCF4249F8917}"/>
              </a:ext>
            </a:extLst>
          </p:cNvPr>
          <p:cNvSpPr>
            <a:spLocks noGrp="1"/>
          </p:cNvSpPr>
          <p:nvPr>
            <p:ph type="sldNum" sz="quarter" idx="10"/>
          </p:nvPr>
        </p:nvSpPr>
        <p:spPr/>
        <p:txBody>
          <a:bodyPr/>
          <a:lstStyle/>
          <a:p>
            <a:fld id="{48F63A3B-78C7-47BE-AE5E-E10140E04643}" type="slidenum">
              <a:rPr lang="en-US" smtClean="0"/>
              <a:pPr/>
              <a:t>29</a:t>
            </a:fld>
            <a:endParaRPr lang="en-US" dirty="0"/>
          </a:p>
        </p:txBody>
      </p:sp>
    </p:spTree>
    <p:extLst>
      <p:ext uri="{BB962C8B-B14F-4D97-AF65-F5344CB8AC3E}">
        <p14:creationId xmlns:p14="http://schemas.microsoft.com/office/powerpoint/2010/main" val="1435603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369340" y="431606"/>
            <a:ext cx="7965461" cy="994164"/>
          </a:xfrm>
        </p:spPr>
        <p:txBody>
          <a:bodyPr/>
          <a:lstStyle/>
          <a:p>
            <a:pPr algn="ctr"/>
            <a:r>
              <a:rPr lang="en-US" dirty="0"/>
              <a:t>business unit </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3</a:t>
            </a:fld>
            <a:endParaRPr lang="en-US" dirty="0"/>
          </a:p>
        </p:txBody>
      </p:sp>
      <p:sp>
        <p:nvSpPr>
          <p:cNvPr id="6" name="Rectangle 5">
            <a:extLst>
              <a:ext uri="{FF2B5EF4-FFF2-40B4-BE49-F238E27FC236}">
                <a16:creationId xmlns:a16="http://schemas.microsoft.com/office/drawing/2014/main" id="{912E7A29-50B4-E792-0FDE-D4FBF1B9BD22}"/>
              </a:ext>
            </a:extLst>
          </p:cNvPr>
          <p:cNvSpPr/>
          <p:nvPr/>
        </p:nvSpPr>
        <p:spPr>
          <a:xfrm>
            <a:off x="2541641" y="3443748"/>
            <a:ext cx="3116826" cy="15043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80ADE1EE-4ADE-3C73-88A5-3DD48F0D7E14}"/>
              </a:ext>
            </a:extLst>
          </p:cNvPr>
          <p:cNvSpPr txBox="1"/>
          <p:nvPr/>
        </p:nvSpPr>
        <p:spPr>
          <a:xfrm>
            <a:off x="2541641" y="3718862"/>
            <a:ext cx="3116826" cy="954107"/>
          </a:xfrm>
          <a:prstGeom prst="rect">
            <a:avLst/>
          </a:prstGeom>
          <a:noFill/>
        </p:spPr>
        <p:txBody>
          <a:bodyPr wrap="square" rtlCol="0">
            <a:spAutoFit/>
          </a:bodyPr>
          <a:lstStyle/>
          <a:p>
            <a:pPr algn="ctr"/>
            <a:r>
              <a:rPr lang="en-IN" sz="2800" dirty="0"/>
              <a:t>Small Business Unit</a:t>
            </a:r>
          </a:p>
        </p:txBody>
      </p:sp>
      <p:sp>
        <p:nvSpPr>
          <p:cNvPr id="10" name="Rectangle 9">
            <a:extLst>
              <a:ext uri="{FF2B5EF4-FFF2-40B4-BE49-F238E27FC236}">
                <a16:creationId xmlns:a16="http://schemas.microsoft.com/office/drawing/2014/main" id="{BC6BFB22-2A7B-BA64-28BE-7E874CB99DF3}"/>
              </a:ext>
            </a:extLst>
          </p:cNvPr>
          <p:cNvSpPr/>
          <p:nvPr/>
        </p:nvSpPr>
        <p:spPr>
          <a:xfrm>
            <a:off x="5793658" y="2563761"/>
            <a:ext cx="3116826" cy="15043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BDBEF3C7-6759-0846-1315-39E35D48B58B}"/>
              </a:ext>
            </a:extLst>
          </p:cNvPr>
          <p:cNvSpPr txBox="1"/>
          <p:nvPr/>
        </p:nvSpPr>
        <p:spPr>
          <a:xfrm>
            <a:off x="5793658" y="2838875"/>
            <a:ext cx="3116826" cy="954107"/>
          </a:xfrm>
          <a:prstGeom prst="rect">
            <a:avLst/>
          </a:prstGeom>
          <a:noFill/>
        </p:spPr>
        <p:txBody>
          <a:bodyPr wrap="square" rtlCol="0">
            <a:spAutoFit/>
          </a:bodyPr>
          <a:lstStyle/>
          <a:p>
            <a:pPr algn="ctr"/>
            <a:r>
              <a:rPr lang="en-IN" sz="2800" dirty="0"/>
              <a:t>Medium Sized Business Unit</a:t>
            </a:r>
          </a:p>
        </p:txBody>
      </p:sp>
      <p:sp>
        <p:nvSpPr>
          <p:cNvPr id="12" name="Rectangle 11">
            <a:extLst>
              <a:ext uri="{FF2B5EF4-FFF2-40B4-BE49-F238E27FC236}">
                <a16:creationId xmlns:a16="http://schemas.microsoft.com/office/drawing/2014/main" id="{5FA4EDA1-BF3B-F2DD-24AA-65CC0799A2B3}"/>
              </a:ext>
            </a:extLst>
          </p:cNvPr>
          <p:cNvSpPr/>
          <p:nvPr/>
        </p:nvSpPr>
        <p:spPr>
          <a:xfrm>
            <a:off x="9038300" y="3446199"/>
            <a:ext cx="3116826" cy="15043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50FE1887-CE8F-773B-A8EF-69CB613E7523}"/>
              </a:ext>
            </a:extLst>
          </p:cNvPr>
          <p:cNvSpPr txBox="1"/>
          <p:nvPr/>
        </p:nvSpPr>
        <p:spPr>
          <a:xfrm>
            <a:off x="9038300" y="3721313"/>
            <a:ext cx="3116826" cy="954107"/>
          </a:xfrm>
          <a:prstGeom prst="rect">
            <a:avLst/>
          </a:prstGeom>
          <a:noFill/>
        </p:spPr>
        <p:txBody>
          <a:bodyPr wrap="square" rtlCol="0">
            <a:spAutoFit/>
          </a:bodyPr>
          <a:lstStyle/>
          <a:p>
            <a:pPr algn="ctr"/>
            <a:r>
              <a:rPr lang="en-IN" sz="2800" dirty="0"/>
              <a:t>Large Business Unit</a:t>
            </a:r>
          </a:p>
        </p:txBody>
      </p:sp>
      <p:cxnSp>
        <p:nvCxnSpPr>
          <p:cNvPr id="15" name="Straight Arrow Connector 14">
            <a:extLst>
              <a:ext uri="{FF2B5EF4-FFF2-40B4-BE49-F238E27FC236}">
                <a16:creationId xmlns:a16="http://schemas.microsoft.com/office/drawing/2014/main" id="{7EBEACA4-97A0-6682-1590-C502F26B71A4}"/>
              </a:ext>
            </a:extLst>
          </p:cNvPr>
          <p:cNvCxnSpPr>
            <a:stCxn id="2" idx="2"/>
          </p:cNvCxnSpPr>
          <p:nvPr/>
        </p:nvCxnSpPr>
        <p:spPr>
          <a:xfrm flipH="1">
            <a:off x="7352070" y="1425770"/>
            <a:ext cx="1" cy="933972"/>
          </a:xfrm>
          <a:prstGeom prst="straightConnector1">
            <a:avLst/>
          </a:prstGeom>
          <a:ln w="539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FB1144-6027-B869-7187-EC2A781DE5E9}"/>
              </a:ext>
            </a:extLst>
          </p:cNvPr>
          <p:cNvCxnSpPr/>
          <p:nvPr/>
        </p:nvCxnSpPr>
        <p:spPr>
          <a:xfrm>
            <a:off x="3647768" y="1892756"/>
            <a:ext cx="7244463" cy="0"/>
          </a:xfrm>
          <a:prstGeom prst="line">
            <a:avLst/>
          </a:prstGeom>
          <a:ln w="730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6C9EF76-6374-DB64-B4B6-46251E7862D7}"/>
              </a:ext>
            </a:extLst>
          </p:cNvPr>
          <p:cNvCxnSpPr/>
          <p:nvPr/>
        </p:nvCxnSpPr>
        <p:spPr>
          <a:xfrm flipH="1">
            <a:off x="3647767" y="1871836"/>
            <a:ext cx="1" cy="933972"/>
          </a:xfrm>
          <a:prstGeom prst="straightConnector1">
            <a:avLst/>
          </a:prstGeom>
          <a:ln w="539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2E7EDB5-EF39-02B2-AC93-84F8840291C2}"/>
              </a:ext>
            </a:extLst>
          </p:cNvPr>
          <p:cNvCxnSpPr/>
          <p:nvPr/>
        </p:nvCxnSpPr>
        <p:spPr>
          <a:xfrm flipH="1">
            <a:off x="10901848" y="1871836"/>
            <a:ext cx="1" cy="933972"/>
          </a:xfrm>
          <a:prstGeom prst="straightConnector1">
            <a:avLst/>
          </a:prstGeom>
          <a:ln w="539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681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648929" y="565662"/>
            <a:ext cx="5259554" cy="1371293"/>
          </a:xfrm>
        </p:spPr>
        <p:txBody>
          <a:bodyPr/>
          <a:lstStyle/>
          <a:p>
            <a:r>
              <a:rPr lang="en-US" dirty="0"/>
              <a:t>SMALL BUSINESS UNIT</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idx="1"/>
          </p:nvPr>
        </p:nvSpPr>
        <p:spPr>
          <a:xfrm>
            <a:off x="540774" y="2215925"/>
            <a:ext cx="6685935" cy="3889908"/>
          </a:xfrm>
        </p:spPr>
        <p:txBody>
          <a:bodyPr>
            <a:normAutofit lnSpcReduction="10000"/>
          </a:bodyPr>
          <a:lstStyle/>
          <a:p>
            <a:r>
              <a:rPr lang="en-US" sz="2000" dirty="0"/>
              <a:t>Team Size: Typically have a smaller team of employees focused on specific tasks or projects.</a:t>
            </a:r>
          </a:p>
          <a:p>
            <a:endParaRPr lang="en-US" sz="2000" dirty="0"/>
          </a:p>
          <a:p>
            <a:r>
              <a:rPr lang="en-US" sz="2000" dirty="0"/>
              <a:t>Scope: Focus on niche markets, products, or services with limited geographical reach.</a:t>
            </a:r>
          </a:p>
          <a:p>
            <a:endParaRPr lang="en-US" sz="2000" dirty="0"/>
          </a:p>
          <a:p>
            <a:r>
              <a:rPr lang="en-US" sz="2000" dirty="0"/>
              <a:t>Flexibility: More agile and adaptable to market changes and customer needs.</a:t>
            </a:r>
          </a:p>
          <a:p>
            <a:endParaRPr lang="en-US" sz="2000" dirty="0"/>
          </a:p>
          <a:p>
            <a:r>
              <a:rPr lang="en-US" sz="2000" dirty="0"/>
              <a:t>Operational Efficiency: Can operate with lower overhead costs and more streamlined processes.</a:t>
            </a:r>
          </a:p>
          <a:p>
            <a:endParaRPr lang="en-US" sz="2000" dirty="0"/>
          </a:p>
          <a:p>
            <a:r>
              <a:rPr lang="en-US" sz="2000" dirty="0"/>
              <a:t>Examples include small retail stores, home-based businesses, and small-scale manufacturing units.</a:t>
            </a:r>
          </a:p>
        </p:txBody>
      </p:sp>
      <p:pic>
        <p:nvPicPr>
          <p:cNvPr id="6" name="Picture Placeholder 5" descr="A person holding a microphone and standing in front of a group of people">
            <a:extLst>
              <a:ext uri="{FF2B5EF4-FFF2-40B4-BE49-F238E27FC236}">
                <a16:creationId xmlns:a16="http://schemas.microsoft.com/office/drawing/2014/main" id="{FECDA901-DD88-89EB-E10E-A2994D0A92DB}"/>
              </a:ext>
            </a:extLst>
          </p:cNvPr>
          <p:cNvPicPr>
            <a:picLocks noGrp="1" noChangeAspect="1"/>
          </p:cNvPicPr>
          <p:nvPr>
            <p:ph type="pic" sz="quarter" idx="11"/>
          </p:nvPr>
        </p:nvPicPr>
        <p:blipFill rotWithShape="1">
          <a:blip r:embed="rId3">
            <a:duotone>
              <a:prstClr val="black"/>
              <a:schemeClr val="accent3">
                <a:tint val="45000"/>
                <a:satMod val="400000"/>
              </a:schemeClr>
            </a:duotone>
          </a:blip>
          <a:srcRect l="27745" r="27745"/>
          <a:stretch/>
        </p:blipFill>
        <p:spPr>
          <a:xfrm>
            <a:off x="7414194" y="410780"/>
            <a:ext cx="4344695" cy="6447220"/>
          </a:xfrm>
        </p:spPr>
      </p:pic>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A8913-D3A4-8A59-D98C-39770EF64C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FEE486-AE04-E64D-EDA6-DC28AA05583E}"/>
              </a:ext>
            </a:extLst>
          </p:cNvPr>
          <p:cNvSpPr>
            <a:spLocks noGrp="1"/>
          </p:cNvSpPr>
          <p:nvPr>
            <p:ph type="title"/>
          </p:nvPr>
        </p:nvSpPr>
        <p:spPr>
          <a:xfrm>
            <a:off x="648929" y="565662"/>
            <a:ext cx="5259554" cy="1371293"/>
          </a:xfrm>
        </p:spPr>
        <p:txBody>
          <a:bodyPr/>
          <a:lstStyle/>
          <a:p>
            <a:r>
              <a:rPr lang="en-US" dirty="0"/>
              <a:t>MEDIUM SIZED BUSINESS UNIT</a:t>
            </a:r>
          </a:p>
        </p:txBody>
      </p:sp>
      <p:sp>
        <p:nvSpPr>
          <p:cNvPr id="3" name="Text Placeholder 2">
            <a:extLst>
              <a:ext uri="{FF2B5EF4-FFF2-40B4-BE49-F238E27FC236}">
                <a16:creationId xmlns:a16="http://schemas.microsoft.com/office/drawing/2014/main" id="{9F1AF4F4-A0F7-C669-B43B-0D615358B41E}"/>
              </a:ext>
            </a:extLst>
          </p:cNvPr>
          <p:cNvSpPr>
            <a:spLocks noGrp="1"/>
          </p:cNvSpPr>
          <p:nvPr>
            <p:ph idx="1"/>
          </p:nvPr>
        </p:nvSpPr>
        <p:spPr>
          <a:xfrm>
            <a:off x="540774" y="2215924"/>
            <a:ext cx="6685935" cy="4273365"/>
          </a:xfrm>
        </p:spPr>
        <p:txBody>
          <a:bodyPr>
            <a:noAutofit/>
          </a:bodyPr>
          <a:lstStyle/>
          <a:p>
            <a:r>
              <a:rPr lang="en-US" sz="2000" dirty="0"/>
              <a:t>Team Size: Moderate-sized teams with specialized roles and functions.</a:t>
            </a:r>
          </a:p>
          <a:p>
            <a:endParaRPr lang="en-US" sz="2000" dirty="0"/>
          </a:p>
          <a:p>
            <a:r>
              <a:rPr lang="en-US" sz="2000" dirty="0"/>
              <a:t>Market Reach: Serve broader markets or regions within a country.</a:t>
            </a:r>
          </a:p>
          <a:p>
            <a:endParaRPr lang="en-US" sz="2000" dirty="0"/>
          </a:p>
          <a:p>
            <a:r>
              <a:rPr lang="en-US" sz="2000" dirty="0"/>
              <a:t>Resource Allocation: Have sufficient resources and budgets to support growth and expansion initiatives.</a:t>
            </a:r>
          </a:p>
          <a:p>
            <a:endParaRPr lang="en-US" sz="2000" dirty="0"/>
          </a:p>
          <a:p>
            <a:r>
              <a:rPr lang="en-US" sz="2000" dirty="0"/>
              <a:t>Management Complexity: Moderate levels of hierarchy and management layers.</a:t>
            </a:r>
          </a:p>
          <a:p>
            <a:endParaRPr lang="en-US" sz="2000" dirty="0"/>
          </a:p>
          <a:p>
            <a:r>
              <a:rPr lang="en-US" sz="2000" dirty="0"/>
              <a:t>Examples include regional distributors, medium-sized factories, and service providers.</a:t>
            </a:r>
          </a:p>
        </p:txBody>
      </p:sp>
      <p:pic>
        <p:nvPicPr>
          <p:cNvPr id="6" name="Picture Placeholder 5" descr="A person holding a microphone and standing in front of a group of people">
            <a:extLst>
              <a:ext uri="{FF2B5EF4-FFF2-40B4-BE49-F238E27FC236}">
                <a16:creationId xmlns:a16="http://schemas.microsoft.com/office/drawing/2014/main" id="{8E431D12-7615-2781-F144-EDF91D311623}"/>
              </a:ext>
            </a:extLst>
          </p:cNvPr>
          <p:cNvPicPr>
            <a:picLocks noGrp="1" noChangeAspect="1"/>
          </p:cNvPicPr>
          <p:nvPr>
            <p:ph type="pic" sz="quarter" idx="11"/>
          </p:nvPr>
        </p:nvPicPr>
        <p:blipFill rotWithShape="1">
          <a:blip r:embed="rId3">
            <a:duotone>
              <a:prstClr val="black"/>
              <a:schemeClr val="accent3">
                <a:tint val="45000"/>
                <a:satMod val="400000"/>
              </a:schemeClr>
            </a:duotone>
          </a:blip>
          <a:srcRect l="27745" r="27745"/>
          <a:stretch/>
        </p:blipFill>
        <p:spPr>
          <a:xfrm>
            <a:off x="7414194" y="410780"/>
            <a:ext cx="4344695" cy="6447220"/>
          </a:xfrm>
        </p:spPr>
      </p:pic>
    </p:spTree>
    <p:extLst>
      <p:ext uri="{BB962C8B-B14F-4D97-AF65-F5344CB8AC3E}">
        <p14:creationId xmlns:p14="http://schemas.microsoft.com/office/powerpoint/2010/main" val="1467432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5F2D4-C20E-BEBC-1CCF-4449B0456A7E}"/>
              </a:ext>
            </a:extLst>
          </p:cNvPr>
          <p:cNvSpPr>
            <a:spLocks noGrp="1"/>
          </p:cNvSpPr>
          <p:nvPr>
            <p:ph type="title"/>
          </p:nvPr>
        </p:nvSpPr>
        <p:spPr>
          <a:xfrm>
            <a:off x="471948" y="562271"/>
            <a:ext cx="7631709" cy="1091627"/>
          </a:xfrm>
        </p:spPr>
        <p:txBody>
          <a:bodyPr/>
          <a:lstStyle/>
          <a:p>
            <a:r>
              <a:rPr lang="en-US" dirty="0"/>
              <a:t>Factors Influencing the Size of a Business</a:t>
            </a:r>
          </a:p>
        </p:txBody>
      </p:sp>
      <p:pic>
        <p:nvPicPr>
          <p:cNvPr id="10" name="Picture Placeholder 9" descr="A person wearing a blue suit and headphones pointing at a computer">
            <a:extLst>
              <a:ext uri="{FF2B5EF4-FFF2-40B4-BE49-F238E27FC236}">
                <a16:creationId xmlns:a16="http://schemas.microsoft.com/office/drawing/2014/main" id="{DD0A0899-5B02-CEB5-E5DD-448B169C2377}"/>
              </a:ext>
            </a:extLst>
          </p:cNvPr>
          <p:cNvPicPr>
            <a:picLocks noGrp="1" noChangeAspect="1"/>
          </p:cNvPicPr>
          <p:nvPr>
            <p:ph type="pic" sz="quarter" idx="14"/>
          </p:nvPr>
        </p:nvPicPr>
        <p:blipFill rotWithShape="1">
          <a:blip r:embed="rId3">
            <a:duotone>
              <a:prstClr val="black"/>
              <a:schemeClr val="accent1">
                <a:tint val="45000"/>
                <a:satMod val="400000"/>
              </a:schemeClr>
            </a:duotone>
          </a:blip>
          <a:srcRect l="31888" r="31888"/>
          <a:stretch/>
        </p:blipFill>
        <p:spPr>
          <a:xfrm>
            <a:off x="8989454" y="965393"/>
            <a:ext cx="3202545" cy="5892607"/>
          </a:xfrm>
        </p:spPr>
      </p:pic>
      <p:sp>
        <p:nvSpPr>
          <p:cNvPr id="4" name="Slide Number Placeholder 3">
            <a:extLst>
              <a:ext uri="{FF2B5EF4-FFF2-40B4-BE49-F238E27FC236}">
                <a16:creationId xmlns:a16="http://schemas.microsoft.com/office/drawing/2014/main" id="{C82CE1B8-1C92-D6D2-444B-652DB90E86D1}"/>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6</a:t>
            </a:fld>
            <a:endParaRPr lang="en-US" dirty="0"/>
          </a:p>
        </p:txBody>
      </p:sp>
      <p:sp>
        <p:nvSpPr>
          <p:cNvPr id="9" name="Rectangle 2">
            <a:extLst>
              <a:ext uri="{FF2B5EF4-FFF2-40B4-BE49-F238E27FC236}">
                <a16:creationId xmlns:a16="http://schemas.microsoft.com/office/drawing/2014/main" id="{9729E9B5-B2AD-126F-2888-F1FC54D93B8C}"/>
              </a:ext>
            </a:extLst>
          </p:cNvPr>
          <p:cNvSpPr>
            <a:spLocks noGrp="1" noChangeArrowheads="1"/>
          </p:cNvSpPr>
          <p:nvPr>
            <p:ph sz="half" idx="15"/>
          </p:nvPr>
        </p:nvSpPr>
        <p:spPr bwMode="auto">
          <a:xfrm>
            <a:off x="471948" y="1787657"/>
            <a:ext cx="8460603"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Capital Availability</a:t>
            </a:r>
            <a:r>
              <a:rPr kumimoji="0" lang="en-US" altLang="en-US" sz="1800" b="0" i="0" u="none" strike="noStrike" cap="none" normalizeH="0" baseline="0" dirty="0">
                <a:ln>
                  <a:noFill/>
                </a:ln>
                <a:solidFill>
                  <a:schemeClr val="tx1"/>
                </a:solidFill>
                <a:effectLst/>
                <a:latin typeface="Arial" panose="020B0604020202020204" pitchFamily="34" charset="0"/>
              </a:rPr>
              <a:t>: The size of the business depends on the funds available for initial setup and operations.</a:t>
            </a:r>
          </a:p>
          <a:p>
            <a:pPr marR="0" lvl="0" algn="just" defTabSz="914400" rtl="0" eaLnBrk="0" fontAlgn="base" latinLnBrk="0" hangingPunct="0">
              <a:lnSpc>
                <a:spcPct val="100000"/>
              </a:lnSpc>
              <a:spcBef>
                <a:spcPct val="0"/>
              </a:spcBef>
              <a:spcAft>
                <a:spcPct val="0"/>
              </a:spcAft>
              <a:buClrTx/>
              <a:buSzTx/>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Market Demand</a:t>
            </a:r>
            <a:r>
              <a:rPr kumimoji="0" lang="en-US" altLang="en-US" sz="1800" b="0" i="0" u="none" strike="noStrike" cap="none" normalizeH="0" baseline="0" dirty="0">
                <a:ln>
                  <a:noFill/>
                </a:ln>
                <a:solidFill>
                  <a:schemeClr val="tx1"/>
                </a:solidFill>
                <a:effectLst/>
                <a:latin typeface="Arial" panose="020B0604020202020204" pitchFamily="34" charset="0"/>
              </a:rPr>
              <a:t>: High market demand may justify a larger business size, while niche markets may be better served by smaller units.</a:t>
            </a:r>
          </a:p>
          <a:p>
            <a:pPr marR="0" lvl="0" algn="just" defTabSz="914400" rtl="0" eaLnBrk="0" fontAlgn="base" latinLnBrk="0" hangingPunct="0">
              <a:lnSpc>
                <a:spcPct val="100000"/>
              </a:lnSpc>
              <a:spcBef>
                <a:spcPct val="0"/>
              </a:spcBef>
              <a:spcAft>
                <a:spcPct val="0"/>
              </a:spcAft>
              <a:buClrTx/>
              <a:buSzTx/>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Nature of Business</a:t>
            </a:r>
            <a:r>
              <a:rPr kumimoji="0" lang="en-US" altLang="en-US" sz="1800" b="0" i="0" u="none" strike="noStrike" cap="none" normalizeH="0" baseline="0" dirty="0">
                <a:ln>
                  <a:noFill/>
                </a:ln>
                <a:solidFill>
                  <a:schemeClr val="tx1"/>
                </a:solidFill>
                <a:effectLst/>
                <a:latin typeface="Arial" panose="020B0604020202020204" pitchFamily="34" charset="0"/>
              </a:rPr>
              <a:t>: Industries like technology or consultancy may thrive as small units, while manufacturing often requires larger setups.</a:t>
            </a:r>
          </a:p>
          <a:p>
            <a:pPr marR="0" lvl="0" algn="just" defTabSz="914400" rtl="0" eaLnBrk="0" fontAlgn="base" latinLnBrk="0" hangingPunct="0">
              <a:lnSpc>
                <a:spcPct val="100000"/>
              </a:lnSpc>
              <a:spcBef>
                <a:spcPct val="0"/>
              </a:spcBef>
              <a:spcAft>
                <a:spcPct val="0"/>
              </a:spcAft>
              <a:buClrTx/>
              <a:buSzTx/>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Goals and Vision</a:t>
            </a:r>
            <a:r>
              <a:rPr kumimoji="0" lang="en-US" altLang="en-US" sz="1800" b="0" i="0" u="none" strike="noStrike" cap="none" normalizeH="0" baseline="0" dirty="0">
                <a:ln>
                  <a:noFill/>
                </a:ln>
                <a:solidFill>
                  <a:schemeClr val="tx1"/>
                </a:solidFill>
                <a:effectLst/>
                <a:latin typeface="Arial" panose="020B0604020202020204" pitchFamily="34" charset="0"/>
              </a:rPr>
              <a:t>: The entrepreneur's long-term objectives influence whether the business should remain small or scale up.</a:t>
            </a:r>
          </a:p>
          <a:p>
            <a:pPr marR="0" lvl="0" algn="just" defTabSz="914400" rtl="0" eaLnBrk="0" fontAlgn="base" latinLnBrk="0" hangingPunct="0">
              <a:lnSpc>
                <a:spcPct val="100000"/>
              </a:lnSpc>
              <a:spcBef>
                <a:spcPct val="0"/>
              </a:spcBef>
              <a:spcAft>
                <a:spcPct val="0"/>
              </a:spcAft>
              <a:buClrTx/>
              <a:buSzTx/>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Legal and Regulatory Constraints</a:t>
            </a:r>
            <a:r>
              <a:rPr kumimoji="0" lang="en-US" altLang="en-US" sz="1800" b="0" i="0" u="none" strike="noStrike" cap="none" normalizeH="0" baseline="0" dirty="0">
                <a:ln>
                  <a:noFill/>
                </a:ln>
                <a:solidFill>
                  <a:schemeClr val="tx1"/>
                </a:solidFill>
                <a:effectLst/>
                <a:latin typeface="Arial" panose="020B0604020202020204" pitchFamily="34" charset="0"/>
              </a:rPr>
              <a:t>: Certain industries or locations have restrictions on business size and operations.</a:t>
            </a:r>
          </a:p>
          <a:p>
            <a:pPr marR="0" lvl="0" algn="just" defTabSz="914400" rtl="0" eaLnBrk="0" fontAlgn="base" latinLnBrk="0" hangingPunct="0">
              <a:lnSpc>
                <a:spcPct val="100000"/>
              </a:lnSpc>
              <a:spcBef>
                <a:spcPct val="0"/>
              </a:spcBef>
              <a:spcAft>
                <a:spcPct val="0"/>
              </a:spcAft>
              <a:buClrTx/>
              <a:buSzTx/>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Risk Appetite</a:t>
            </a:r>
            <a:r>
              <a:rPr kumimoji="0" lang="en-US" altLang="en-US" sz="1800" b="0" i="0" u="none" strike="noStrike" cap="none" normalizeH="0" baseline="0" dirty="0">
                <a:ln>
                  <a:noFill/>
                </a:ln>
                <a:solidFill>
                  <a:schemeClr val="tx1"/>
                </a:solidFill>
                <a:effectLst/>
                <a:latin typeface="Arial" panose="020B0604020202020204" pitchFamily="34" charset="0"/>
              </a:rPr>
              <a:t>: Larger businesses often entail greater risk, while smaller units offer more flexibility and lower stakes. </a:t>
            </a:r>
          </a:p>
        </p:txBody>
      </p:sp>
    </p:spTree>
    <p:extLst>
      <p:ext uri="{BB962C8B-B14F-4D97-AF65-F5344CB8AC3E}">
        <p14:creationId xmlns:p14="http://schemas.microsoft.com/office/powerpoint/2010/main" val="1941619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22C5-0C9E-B582-A8FE-B45E70A01E7F}"/>
              </a:ext>
            </a:extLst>
          </p:cNvPr>
          <p:cNvSpPr>
            <a:spLocks noGrp="1"/>
          </p:cNvSpPr>
          <p:nvPr>
            <p:ph type="ctrTitle"/>
          </p:nvPr>
        </p:nvSpPr>
        <p:spPr>
          <a:xfrm>
            <a:off x="914401" y="849782"/>
            <a:ext cx="5715000" cy="2727709"/>
          </a:xfrm>
        </p:spPr>
        <p:txBody>
          <a:bodyPr/>
          <a:lstStyle/>
          <a:p>
            <a:r>
              <a:rPr lang="en-US" dirty="0"/>
              <a:t>OPTIMUM</a:t>
            </a:r>
            <a:br>
              <a:rPr lang="en-US" dirty="0"/>
            </a:br>
            <a:r>
              <a:rPr lang="en-US" dirty="0"/>
              <a:t>FIRM</a:t>
            </a:r>
            <a:br>
              <a:rPr lang="en-US" dirty="0"/>
            </a:br>
            <a:endParaRPr lang="en-US" dirty="0"/>
          </a:p>
        </p:txBody>
      </p:sp>
      <p:pic>
        <p:nvPicPr>
          <p:cNvPr id="4" name="Picture 2">
            <a:extLst>
              <a:ext uri="{FF2B5EF4-FFF2-40B4-BE49-F238E27FC236}">
                <a16:creationId xmlns:a16="http://schemas.microsoft.com/office/drawing/2014/main" id="{F61EAA0D-F242-3DCA-D11B-6D4948E6B8A4}"/>
              </a:ext>
            </a:extLst>
          </p:cNvPr>
          <p:cNvPicPr>
            <a:picLocks noChangeAspect="1" noChangeArrowheads="1"/>
          </p:cNvPicPr>
          <p:nvPr/>
        </p:nvPicPr>
        <p:blipFill>
          <a:blip r:embed="rId3"/>
          <a:stretch>
            <a:fillRect/>
          </a:stretch>
        </p:blipFill>
        <p:spPr bwMode="auto">
          <a:xfrm>
            <a:off x="5858928" y="1332763"/>
            <a:ext cx="4710750" cy="3600574"/>
          </a:xfrm>
          <a:prstGeom prst="rect">
            <a:avLst/>
          </a:prstGeom>
          <a:noFill/>
          <a:ln w="9525">
            <a:noFill/>
            <a:miter lim="800000"/>
            <a:headEnd/>
            <a:tailEnd/>
          </a:ln>
          <a:effectLst/>
        </p:spPr>
      </p:pic>
    </p:spTree>
    <p:extLst>
      <p:ext uri="{BB962C8B-B14F-4D97-AF65-F5344CB8AC3E}">
        <p14:creationId xmlns:p14="http://schemas.microsoft.com/office/powerpoint/2010/main" val="1973173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1072-4A77-DB4D-DF41-58EADB7DA94E}"/>
              </a:ext>
            </a:extLst>
          </p:cNvPr>
          <p:cNvSpPr>
            <a:spLocks noGrp="1"/>
          </p:cNvSpPr>
          <p:nvPr>
            <p:ph type="title"/>
          </p:nvPr>
        </p:nvSpPr>
        <p:spPr>
          <a:xfrm>
            <a:off x="914400" y="1057274"/>
            <a:ext cx="6583680" cy="1531357"/>
          </a:xfrm>
        </p:spPr>
        <p:txBody>
          <a:bodyPr/>
          <a:lstStyle/>
          <a:p>
            <a:r>
              <a:rPr lang="en-US" sz="3600" i="0" dirty="0">
                <a:solidFill>
                  <a:srgbClr val="2B2B2B"/>
                </a:solidFill>
                <a:effectLst/>
                <a:latin typeface="YAFdJpYuLss 0"/>
              </a:rPr>
              <a:t>THE CONCEPT OF OPTIMUM FIRM IN ECONOMICS</a:t>
            </a:r>
            <a:endParaRPr lang="en-US" dirty="0"/>
          </a:p>
        </p:txBody>
      </p:sp>
      <p:sp>
        <p:nvSpPr>
          <p:cNvPr id="4" name="Slide Number Placeholder 3">
            <a:extLst>
              <a:ext uri="{FF2B5EF4-FFF2-40B4-BE49-F238E27FC236}">
                <a16:creationId xmlns:a16="http://schemas.microsoft.com/office/drawing/2014/main" id="{18D5CFA2-4E67-F157-5FFD-A246307D41F7}"/>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8</a:t>
            </a:fld>
            <a:endParaRPr lang="en-US" dirty="0"/>
          </a:p>
        </p:txBody>
      </p:sp>
      <p:sp>
        <p:nvSpPr>
          <p:cNvPr id="6" name="Content Placeholder 5">
            <a:extLst>
              <a:ext uri="{FF2B5EF4-FFF2-40B4-BE49-F238E27FC236}">
                <a16:creationId xmlns:a16="http://schemas.microsoft.com/office/drawing/2014/main" id="{D4674772-D574-E1EE-29A4-68F6849012FC}"/>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3913219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39803-1275-AA30-72C9-4272CE78CD9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90CCC4-0E9E-48BC-DD2A-D69B12E25019}"/>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9</a:t>
            </a:fld>
            <a:endParaRPr lang="en-US" dirty="0"/>
          </a:p>
        </p:txBody>
      </p:sp>
      <p:sp>
        <p:nvSpPr>
          <p:cNvPr id="6" name="Content Placeholder 5">
            <a:extLst>
              <a:ext uri="{FF2B5EF4-FFF2-40B4-BE49-F238E27FC236}">
                <a16:creationId xmlns:a16="http://schemas.microsoft.com/office/drawing/2014/main" id="{A718CD3B-F158-8217-217A-7E8501808FA6}"/>
              </a:ext>
            </a:extLst>
          </p:cNvPr>
          <p:cNvSpPr>
            <a:spLocks noGrp="1"/>
          </p:cNvSpPr>
          <p:nvPr>
            <p:ph idx="1"/>
          </p:nvPr>
        </p:nvSpPr>
        <p:spPr>
          <a:xfrm>
            <a:off x="471949" y="1340136"/>
            <a:ext cx="8573728" cy="5080329"/>
          </a:xfrm>
        </p:spPr>
        <p:txBody>
          <a:bodyPr>
            <a:noAutofit/>
          </a:bodyPr>
          <a:lstStyle/>
          <a:p>
            <a:pPr algn="just">
              <a:lnSpc>
                <a:spcPct val="107000"/>
              </a:lnSpc>
              <a:spcAft>
                <a:spcPts val="800"/>
              </a:spcAft>
            </a:pP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It is important to understand the concept of optimum firm. The optimum firm refers to the best or ideal size of the firm. More specifically optimum or best firm is considered as one that has set up a plant with lowest possible cost and is also operating it at its lowest average cost point. E.A.G. Robinson who has done a good deal of research on the issue of optimum firm writes, “an optimum firm is the one which operates at the scale at which, in the existing conditions of technique and organising ability, has the lowest average cost of production when all those costs which must be covered in the long run are included”.</a:t>
            </a:r>
          </a:p>
          <a:p>
            <a:pPr algn="just">
              <a:lnSpc>
                <a:spcPct val="107000"/>
              </a:lnSpc>
              <a:spcAft>
                <a:spcPts val="800"/>
              </a:spcAft>
            </a:pP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This means that optimum firm is one which operates at the lowest point of long-run average cost curve of production. Production at the minimum point of the long-run average cost curve is called optimum because at it reso</a:t>
            </a:r>
            <a:r>
              <a:rPr lang="en-IN"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urces o</a:t>
            </a: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f the society are most efficiently used.</a:t>
            </a:r>
          </a:p>
          <a:p>
            <a:pPr algn="just"/>
            <a:endParaRPr lang="en-IN" sz="2000" dirty="0"/>
          </a:p>
        </p:txBody>
      </p:sp>
      <p:sp>
        <p:nvSpPr>
          <p:cNvPr id="5" name="Title 4">
            <a:extLst>
              <a:ext uri="{FF2B5EF4-FFF2-40B4-BE49-F238E27FC236}">
                <a16:creationId xmlns:a16="http://schemas.microsoft.com/office/drawing/2014/main" id="{46C6E220-A1E0-7911-7896-4B4E7B7B218D}"/>
              </a:ext>
            </a:extLst>
          </p:cNvPr>
          <p:cNvSpPr>
            <a:spLocks noGrp="1"/>
          </p:cNvSpPr>
          <p:nvPr>
            <p:ph type="title"/>
          </p:nvPr>
        </p:nvSpPr>
        <p:spPr>
          <a:xfrm>
            <a:off x="314633" y="68672"/>
            <a:ext cx="6583680" cy="810855"/>
          </a:xfrm>
        </p:spPr>
        <p:txBody>
          <a:bodyPr/>
          <a:lstStyle/>
          <a:p>
            <a:r>
              <a:rPr lang="en-US" sz="3600" i="0" dirty="0">
                <a:solidFill>
                  <a:srgbClr val="2B2B2B"/>
                </a:solidFill>
                <a:effectLst/>
                <a:latin typeface="YAFdJpYuLss 0"/>
              </a:rPr>
              <a:t>CONCEPT OF OPTIMUM FIRM</a:t>
            </a:r>
            <a:endParaRPr lang="en-IN" dirty="0"/>
          </a:p>
        </p:txBody>
      </p:sp>
    </p:spTree>
    <p:extLst>
      <p:ext uri="{BB962C8B-B14F-4D97-AF65-F5344CB8AC3E}">
        <p14:creationId xmlns:p14="http://schemas.microsoft.com/office/powerpoint/2010/main" val="2471837363"/>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2.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{95488453-D993-4FF9-A0D5-93B55658F6A9}tf78438558_win32</Template>
  <TotalTime>1450</TotalTime>
  <Words>2914</Words>
  <Application>Microsoft Office PowerPoint</Application>
  <PresentationFormat>Widescreen</PresentationFormat>
  <Paragraphs>204</Paragraphs>
  <Slides>29</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Arial Black</vt:lpstr>
      <vt:lpstr>Calibri</vt:lpstr>
      <vt:lpstr>Google Sans</vt:lpstr>
      <vt:lpstr>Sabon Next LT</vt:lpstr>
      <vt:lpstr>Source Serif Pro</vt:lpstr>
      <vt:lpstr>Times New Roman</vt:lpstr>
      <vt:lpstr>Wingdings</vt:lpstr>
      <vt:lpstr>YAFdJpYuLss 0</vt:lpstr>
      <vt:lpstr>Custom</vt:lpstr>
      <vt:lpstr>BBA SEM V-ESB UNIT - II</vt:lpstr>
      <vt:lpstr>The size of a business unit can vary significantly depending on the organization and industry. Business units can range from small, specialized teams within a larger corporation to substantial divisions with hundreds or even thousands of employees. Factors influencing size include the scope of operations, market reach, revenue contribution, and strategic importance within the overall structure of the parent company</vt:lpstr>
      <vt:lpstr>business unit </vt:lpstr>
      <vt:lpstr>SMALL BUSINESS UNIT</vt:lpstr>
      <vt:lpstr>MEDIUM SIZED BUSINESS UNIT</vt:lpstr>
      <vt:lpstr>Factors Influencing the Size of a Business</vt:lpstr>
      <vt:lpstr>OPTIMUM FIRM </vt:lpstr>
      <vt:lpstr>THE CONCEPT OF OPTIMUM FIRM IN ECONOMICS</vt:lpstr>
      <vt:lpstr>CONCEPT OF OPTIMUM FIRM</vt:lpstr>
      <vt:lpstr>CONCEPT OF OPTIMUM FIRM</vt:lpstr>
      <vt:lpstr>PowerPoint Presentation</vt:lpstr>
      <vt:lpstr>PowerPoint Presentation</vt:lpstr>
      <vt:lpstr>PowerPoint Presentation</vt:lpstr>
      <vt:lpstr>PowerPoint Presentation</vt:lpstr>
      <vt:lpstr>PowerPoint Presentation</vt:lpstr>
      <vt:lpstr>OPTIMUM FIRM</vt:lpstr>
      <vt:lpstr>OPTIMUM FIRM</vt:lpstr>
      <vt:lpstr>OPTIMUM FIRM</vt:lpstr>
      <vt:lpstr>The ECONOMIC SIZE</vt:lpstr>
      <vt:lpstr>The ECONOMIC SIZE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vikrant ravi</dc:creator>
  <cp:lastModifiedBy>vikrant ravi</cp:lastModifiedBy>
  <cp:revision>7</cp:revision>
  <dcterms:created xsi:type="dcterms:W3CDTF">2024-12-08T16:12:19Z</dcterms:created>
  <dcterms:modified xsi:type="dcterms:W3CDTF">2024-12-10T17:07:39Z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